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5"/>
  </p:notesMasterIdLst>
  <p:sldIdLst>
    <p:sldId id="256" r:id="rId2"/>
    <p:sldId id="257" r:id="rId3"/>
    <p:sldId id="259" r:id="rId4"/>
    <p:sldId id="260" r:id="rId5"/>
    <p:sldId id="261" r:id="rId6"/>
    <p:sldId id="262" r:id="rId7"/>
    <p:sldId id="264" r:id="rId8"/>
    <p:sldId id="265" r:id="rId9"/>
    <p:sldId id="266" r:id="rId10"/>
    <p:sldId id="267" r:id="rId11"/>
    <p:sldId id="268" r:id="rId12"/>
    <p:sldId id="269" r:id="rId13"/>
    <p:sldId id="270" r:id="rId14"/>
    <p:sldId id="271" r:id="rId15"/>
    <p:sldId id="272" r:id="rId16"/>
    <p:sldId id="273" r:id="rId17"/>
    <p:sldId id="274" r:id="rId18"/>
    <p:sldId id="275" r:id="rId19"/>
    <p:sldId id="276" r:id="rId20"/>
    <p:sldId id="277" r:id="rId21"/>
    <p:sldId id="278" r:id="rId22"/>
    <p:sldId id="280" r:id="rId23"/>
    <p:sldId id="281" r:id="rId24"/>
  </p:sldIdLst>
  <p:sldSz cx="9144000" cy="5143500" type="screen16x9"/>
  <p:notesSz cx="6858000" cy="9144000"/>
  <p:embeddedFontLst>
    <p:embeddedFont>
      <p:font typeface="Roboto" panose="02000000000000000000" pitchFamily="2" charset="0"/>
      <p:regular r:id="rId26"/>
      <p:bold r:id="rId27"/>
      <p:italic r:id="rId28"/>
      <p:boldItalic r:id="rId2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634"/>
    <p:restoredTop sz="78511"/>
  </p:normalViewPr>
  <p:slideViewPr>
    <p:cSldViewPr snapToGrid="0">
      <p:cViewPr varScale="1">
        <p:scale>
          <a:sx n="128" d="100"/>
          <a:sy n="128" d="100"/>
        </p:scale>
        <p:origin x="1216" y="16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9d248e7604_3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9d248e7604_3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tutorial is a brief overview of how to use Wax and Jekyll to build minimal digital projects. My name is Angela Zoss, and I’m happy to share this work done with my colleagues Jo Klein and Cass Wilkinson Saldaña.</a:t>
            </a:r>
            <a:endParaRPr/>
          </a:p>
          <a:p>
            <a:pPr marL="0" lvl="0" indent="0" algn="l" rtl="0">
              <a:spcBef>
                <a:spcPts val="0"/>
              </a:spcBef>
              <a:spcAft>
                <a:spcPts val="0"/>
              </a:spcAft>
              <a:buNone/>
            </a:pPr>
            <a:endParaRPr/>
          </a:p>
          <a:p>
            <a:pPr marL="0" lvl="0" indent="0" algn="l" rtl="0">
              <a:spcBef>
                <a:spcPts val="0"/>
              </a:spcBef>
              <a:spcAft>
                <a:spcPts val="0"/>
              </a:spcAft>
              <a:buNone/>
            </a:pPr>
            <a:r>
              <a:rPr lang="en"/>
              <a:t>I would also like to take a moment to acknowledge that my home institution, Duke University, gathers on land that has long served as the site of meeting and exchange amongst a number of Indigenous peoples, historically the Shakori (sha-core-ee) and Catawba (kuh-taa-buh) people.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9de1da2897_0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9de1da2897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When the Wax team went about trying to solve issues in digital humanities, they saw a need for a new way to spin up simple digital exhibits that fit well with the minimal computing philosophy. By selecting Jekyll as the base platform for Wax, </a:t>
            </a:r>
            <a:r>
              <a:rPr lang="en"/>
              <a:t>the team took advantage of an existing framework with useful features, including features for </a:t>
            </a:r>
            <a:r>
              <a:rPr lang="en" b="1"/>
              <a:t>storing objects</a:t>
            </a:r>
            <a:r>
              <a:rPr lang="en"/>
              <a:t>, </a:t>
            </a:r>
            <a:r>
              <a:rPr lang="en" b="1"/>
              <a:t>displaying objects</a:t>
            </a:r>
            <a:r>
              <a:rPr lang="en"/>
              <a:t>, and </a:t>
            </a:r>
            <a:r>
              <a:rPr lang="en" b="1"/>
              <a:t>keeping with the minimal computing philosophy</a:t>
            </a:r>
            <a:r>
              <a:rPr lang="en"/>
              <a:t>.</a:t>
            </a:r>
            <a:endParaRPr/>
          </a:p>
          <a:p>
            <a:pPr marL="0" lvl="0" indent="0" algn="l" rtl="0">
              <a:spcBef>
                <a:spcPts val="0"/>
              </a:spcBef>
              <a:spcAft>
                <a:spcPts val="0"/>
              </a:spcAft>
              <a:buNone/>
            </a:pPr>
            <a:endParaRPr/>
          </a:p>
          <a:p>
            <a:pPr marL="0" lvl="0" indent="0" algn="l" rtl="0">
              <a:spcBef>
                <a:spcPts val="0"/>
              </a:spcBef>
              <a:spcAft>
                <a:spcPts val="0"/>
              </a:spcAft>
              <a:buNone/>
            </a:pPr>
            <a:r>
              <a:rPr lang="en"/>
              <a:t>When storing objects for a digital exhibit, Jekyll </a:t>
            </a:r>
            <a:r>
              <a:rPr lang="en" b="1"/>
              <a:t>collections</a:t>
            </a:r>
            <a:r>
              <a:rPr lang="en"/>
              <a:t> are a great fit. Each </a:t>
            </a:r>
            <a:r>
              <a:rPr lang="en" b="1"/>
              <a:t>exhibit</a:t>
            </a:r>
            <a:r>
              <a:rPr lang="en"/>
              <a:t> can become a </a:t>
            </a:r>
            <a:r>
              <a:rPr lang="en" b="1"/>
              <a:t>collection</a:t>
            </a:r>
            <a:r>
              <a:rPr lang="en"/>
              <a:t>, and exhibit </a:t>
            </a:r>
            <a:r>
              <a:rPr lang="en" b="1"/>
              <a:t>items</a:t>
            </a:r>
            <a:r>
              <a:rPr lang="en"/>
              <a:t> become </a:t>
            </a:r>
            <a:r>
              <a:rPr lang="en" b="1"/>
              <a:t>collection objects</a:t>
            </a:r>
            <a:r>
              <a:rPr lang="en"/>
              <a:t>. Jekyll handles the item metadata, and keeping the items in a collection makes other functionality much easier. </a:t>
            </a:r>
            <a:endParaRPr/>
          </a:p>
          <a:p>
            <a:pPr marL="0" lvl="0" indent="0" algn="l" rtl="0">
              <a:spcBef>
                <a:spcPts val="0"/>
              </a:spcBef>
              <a:spcAft>
                <a:spcPts val="0"/>
              </a:spcAft>
              <a:buNone/>
            </a:pPr>
            <a:endParaRPr/>
          </a:p>
          <a:p>
            <a:pPr marL="0" lvl="0" indent="0" algn="l" rtl="0">
              <a:spcBef>
                <a:spcPts val="0"/>
              </a:spcBef>
              <a:spcAft>
                <a:spcPts val="0"/>
              </a:spcAft>
              <a:buNone/>
            </a:pPr>
            <a:r>
              <a:rPr lang="en"/>
              <a:t>When </a:t>
            </a:r>
            <a:r>
              <a:rPr lang="en" b="1"/>
              <a:t>displaying objects</a:t>
            </a:r>
            <a:r>
              <a:rPr lang="en"/>
              <a:t>, for example, Jekyll collections make it easy to iterate over exhibit items to pull all of them into a single page display. Instead of having to hard-code in every single item separately, Jekyll makes it trivial to write loops over all collection items.</a:t>
            </a:r>
            <a:endParaRPr/>
          </a:p>
          <a:p>
            <a:pPr marL="0" lvl="0" indent="0" algn="l" rtl="0">
              <a:spcBef>
                <a:spcPts val="0"/>
              </a:spcBef>
              <a:spcAft>
                <a:spcPts val="0"/>
              </a:spcAft>
              <a:buNone/>
            </a:pPr>
            <a:endParaRPr/>
          </a:p>
          <a:p>
            <a:pPr marL="0" lvl="0" indent="0" algn="l" rtl="0">
              <a:spcBef>
                <a:spcPts val="0"/>
              </a:spcBef>
              <a:spcAft>
                <a:spcPts val="0"/>
              </a:spcAft>
              <a:buNone/>
            </a:pPr>
            <a:r>
              <a:rPr lang="en"/>
              <a:t>Finally, Jekyll itself fits nicely with the </a:t>
            </a:r>
            <a:r>
              <a:rPr lang="en" b="1"/>
              <a:t>minimal computing philosophy</a:t>
            </a:r>
            <a:r>
              <a:rPr lang="en"/>
              <a:t>. It is a platform that: has </a:t>
            </a:r>
            <a:r>
              <a:rPr lang="en">
                <a:solidFill>
                  <a:schemeClr val="dk1"/>
                </a:solidFill>
              </a:rPr>
              <a:t>basic features, </a:t>
            </a:r>
            <a:r>
              <a:rPr lang="en"/>
              <a:t>is easy to learn, is well maintained by an active community, and is well integrated with a free web hosting platform - namely, GitHub pages.</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9de1da2897_0_2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9de1da2897_0_2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Jekyll out of the box is a very general website builder, so Wax extends Jekyll’s capabilities to tailor it for digital exhibits. One way Wax extends Jekyll is by helping to prepare digital exhibit </a:t>
            </a:r>
            <a:r>
              <a:rPr lang="en" b="1">
                <a:solidFill>
                  <a:schemeClr val="dk1"/>
                </a:solidFill>
              </a:rPr>
              <a:t>assets</a:t>
            </a:r>
            <a:r>
              <a:rPr lang="en">
                <a:solidFill>
                  <a:schemeClr val="dk1"/>
                </a:solidFill>
              </a:rPr>
              <a:t> for the Jekyll way of building websites.</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Wax has three preparation steps it undertakes to get your exhibit files ready for Jekyll. </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The first step is to process the raw images of items in the exhibit. Wax can produce either simple thumbnails of the images or create IIIF derivatives for a more advanced display of the item.</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The second step is to generate item pages. Jekyll requires that each collection object has its own Markdown file, but for large exhibits, creating pages individually can be very tedious. Instead, exhibit creators can build a single spreadsheet of exhibit item metadata, and Wax will process that file into individual Markdown files for Jekyll.</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The final step is to add search functionality to Jekyll. Jekyll doesn’t have a native search feature, so Wax includes its own search functionality, as well as a simple processing step that prepares the exhibit item metadata for the search.</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Wax supports these three preparation steps by using something called “rake tasks.” Rake works in Ruby to automate tasks. </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Let’s look a bit more closely at how Wax processes and generates exhibit files using these tasks.</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9c0a5cae45_0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9c0a5cae45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rake tasks used by Wax to process exhibit files basically </a:t>
            </a:r>
            <a:r>
              <a:rPr lang="en" b="1"/>
              <a:t>pull from</a:t>
            </a:r>
            <a:r>
              <a:rPr lang="en"/>
              <a:t> and </a:t>
            </a:r>
            <a:r>
              <a:rPr lang="en" b="1"/>
              <a:t>write to</a:t>
            </a:r>
            <a:r>
              <a:rPr lang="en"/>
              <a:t> the Jekyll site source files. In this slide and the next few slides, we’ll explore each task to see what the inputs and outputs are.</a:t>
            </a:r>
            <a:endParaRPr/>
          </a:p>
          <a:p>
            <a:pPr marL="0" lvl="0" indent="0" algn="l" rtl="0">
              <a:spcBef>
                <a:spcPts val="0"/>
              </a:spcBef>
              <a:spcAft>
                <a:spcPts val="0"/>
              </a:spcAft>
              <a:buNone/>
            </a:pPr>
            <a:endParaRPr/>
          </a:p>
          <a:p>
            <a:pPr marL="0" lvl="0" indent="0" algn="l" rtl="0">
              <a:spcBef>
                <a:spcPts val="0"/>
              </a:spcBef>
              <a:spcAft>
                <a:spcPts val="0"/>
              </a:spcAft>
              <a:buNone/>
            </a:pPr>
            <a:r>
              <a:rPr lang="en"/>
              <a:t>The first Wax data processing step is image processing. For image processing, you first store the raw images in a special directory named “_data”, inside a subfolder named for the collection. You will also update the Jekyll configuration file by adding the name of the image directory, as well as other defaults for the collection like the default layout. You use the command line to run one of the Wax rake tasks for image processing (either the “simple” version or the “IIIF derivatives” version). </a:t>
            </a:r>
            <a:endParaRPr/>
          </a:p>
          <a:p>
            <a:pPr marL="0" lvl="0" indent="0" algn="l" rtl="0">
              <a:spcBef>
                <a:spcPts val="0"/>
              </a:spcBef>
              <a:spcAft>
                <a:spcPts val="0"/>
              </a:spcAft>
              <a:buNone/>
            </a:pPr>
            <a:endParaRPr/>
          </a:p>
          <a:p>
            <a:pPr marL="0" lvl="0" indent="0" algn="l" rtl="0">
              <a:spcBef>
                <a:spcPts val="0"/>
              </a:spcBef>
              <a:spcAft>
                <a:spcPts val="0"/>
              </a:spcAft>
              <a:buNone/>
            </a:pPr>
            <a:r>
              <a:rPr lang="en"/>
              <a:t>The rake task will look for the raw images based on the specifications in the configuration file. It then generates the requested image derivatives and stores them in a custom directory called “img”. Finally, it updates your metadata file to include the paths to the image derivatives and additional helpful information, such as the collection name and the default layout from the configuration file.</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9c0a5cae45_0_1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9c0a5cae45_0_1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second Wax task is to generate item pages. Wax does this by finding the name of the metadata file in the configuration file, pulling the metadata for each item out of that file, and converting it to individual Markdown files for each item. The metadata fields and values are included in the file’s header section, called a YAML (why-ey-em-ell) header. The Markdown files are now ready for Jekyll to build a collection out of the items.</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9c0a5cae45_0_1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9c0a5cae45_0_1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third Wax task is to support Wax’s added search functionality. This task looks for search properties in the configuration file, pulls in the metadata from all of the new item Markdown files, and outputs a single file with all of the searchable metadata fields and values across all collection items. This file gets stored in a custom “search” directory that is then used by Wax-created pages in the final Jekyll site.</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9d248e7604_1_2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g9d248e7604_1_2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solidFill>
                  <a:schemeClr val="dk1"/>
                </a:solidFill>
              </a:rPr>
              <a:t>Jekyll creates a website from a series of pages, templates, and configuration settings. After the Wax tasks have been run, the collection content is now ready for Jekyll, but the content needs special kinds of pages to show off the collection items and provide useful functionality. </a:t>
            </a:r>
            <a:endParaRPr>
              <a:solidFill>
                <a:schemeClr val="dk1"/>
              </a:solidFill>
            </a:endParaRPr>
          </a:p>
          <a:p>
            <a:pPr marL="0" lvl="0" indent="0" algn="l" rtl="0">
              <a:lnSpc>
                <a:spcPct val="115000"/>
              </a:lnSpc>
              <a:spcBef>
                <a:spcPts val="1600"/>
              </a:spcBef>
              <a:spcAft>
                <a:spcPts val="160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9de1da2897_0_1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 name="Google Shape;206;g9de1da2897_0_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One type of page that comes included with the Wax repository is a “browse” page - a page that allows someone to browse all exhibit items at once, seeing a grid of thumbnail images. The Wax repository includes an example browse page, which specifies a particular sample collection. This page calls something called an “include”, which is a kind of template that can be designed to take a few parameters so it can be reused in multiple places across a website. The gallery include takes the name of the collection and the name of a metadata field. It then sets up the thumbnail gallery for each item in the collection and adds a filter at the top of the page based on the metadata field specified.</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9d248e7604_1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9d248e7604_1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Another type of page that comes included with the Wax repository is an “item” page. To be more accurate, the Wax page task already created our item pages, but Wax offers a special “layout” to help with the design of the the item pages. In Jekyll, a </a:t>
            </a:r>
            <a:r>
              <a:rPr lang="en" b="1"/>
              <a:t>layout</a:t>
            </a:r>
            <a:r>
              <a:rPr lang="en"/>
              <a:t> determines how the header and content sections of a Markdown file get converted into a web page. The Wax repository includes a layout called “generic_collection_item,” and this can be added to the configuration file as the default layout for a collection’s item pages. The layout sets up an image viewer at the top of the page and a table of metadata fields and values at the bottom of the page.</a:t>
            </a:r>
            <a:endParaRPr/>
          </a:p>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9b50f34bf8_1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9b50f34bf8_1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What does it really take to get Wax up and running? Let’s say you want the simplest and quickest digital exhibit possible. </a:t>
            </a:r>
            <a:endParaRPr/>
          </a:p>
          <a:p>
            <a:pPr marL="0" lvl="0" indent="0" algn="l" rtl="0">
              <a:spcBef>
                <a:spcPts val="0"/>
              </a:spcBef>
              <a:spcAft>
                <a:spcPts val="0"/>
              </a:spcAft>
              <a:buNone/>
            </a:pPr>
            <a:endParaRPr/>
          </a:p>
          <a:p>
            <a:pPr marL="0" lvl="0" indent="0" algn="l" rtl="0">
              <a:spcBef>
                <a:spcPts val="0"/>
              </a:spcBef>
              <a:spcAft>
                <a:spcPts val="0"/>
              </a:spcAft>
              <a:buNone/>
            </a:pPr>
            <a:r>
              <a:rPr lang="en"/>
              <a:t>First, you will download the files from the Wax demonstration repository on GitHub. Next you’ll start replacing the demo exhibit files with your own files, including your metadata file and raw images. You will edit your configuration file to change the collection, search, and site information to match your project. At this point, you can run the Wax tasks to process your images and metadata and create the search index. You can then edit the remaining pages to replace the Wax demo page content with your own. Finally, you will take your files and create a GitHub repository for them, setting up the GitHub Pages functionality to have GitHub build and host the site for you.</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a:solidFill>
                  <a:schemeClr val="dk1"/>
                </a:solidFill>
              </a:rPr>
              <a:t>&lt;click to advance animation&gt;</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r>
              <a:rPr lang="en"/>
              <a:t>Note that several of these steps require some moderately advanced technical skills. In particular, we feel it may be useful to have skills in installing the kinds of software used by Jekyll and Wax - for example, Ruby with the bundler gem and ImageMagick for Wax’s image processing tasks.</a:t>
            </a:r>
            <a:endParaRPr/>
          </a:p>
          <a:p>
            <a:pPr marL="0" lvl="0" indent="0" algn="l" rtl="0">
              <a:spcBef>
                <a:spcPts val="0"/>
              </a:spcBef>
              <a:spcAft>
                <a:spcPts val="0"/>
              </a:spcAft>
              <a:buNone/>
            </a:pPr>
            <a:endParaRPr/>
          </a:p>
          <a:p>
            <a:pPr marL="0" lvl="0" indent="0" algn="l" rtl="0">
              <a:spcBef>
                <a:spcPts val="0"/>
              </a:spcBef>
              <a:spcAft>
                <a:spcPts val="0"/>
              </a:spcAft>
              <a:buNone/>
            </a:pPr>
            <a:r>
              <a:rPr lang="en"/>
              <a:t>Running the Wax tasks happens on the command line, so having some comfort running and troubleshooting command line commands is also useful.</a:t>
            </a:r>
            <a:endParaRPr/>
          </a:p>
          <a:p>
            <a:pPr marL="0" lvl="0" indent="0" algn="l" rtl="0">
              <a:spcBef>
                <a:spcPts val="0"/>
              </a:spcBef>
              <a:spcAft>
                <a:spcPts val="0"/>
              </a:spcAft>
              <a:buNone/>
            </a:pPr>
            <a:endParaRPr/>
          </a:p>
          <a:p>
            <a:pPr marL="0" lvl="0" indent="0" algn="l" rtl="0">
              <a:spcBef>
                <a:spcPts val="0"/>
              </a:spcBef>
              <a:spcAft>
                <a:spcPts val="0"/>
              </a:spcAft>
              <a:buNone/>
            </a:pPr>
            <a:r>
              <a:rPr lang="en"/>
              <a:t>Finally, if you are using GitHub to host the exhibit site, it is helpful to have some experience setting up GitHub Pages and updating the code files in the GitHub repository, either through the command line or using desktop software like GitHub Desktop.</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9de1da2897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g9de1da2897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To show you an example of what you can do with Wax, we’ll dive in to a project called Teaching Viz By Example, which uses Wax to build a repository of visualization and dataset examples for instructional purposes. This project was made possible in part by a National Forum grant from the Institute of Museum and Library Services.</a:t>
            </a:r>
            <a:endParaRPr>
              <a:solidFill>
                <a:schemeClr val="dk1"/>
              </a:solidFill>
            </a:endParaRPr>
          </a:p>
          <a:p>
            <a:pPr marL="0" lvl="0" indent="0" algn="l" rtl="0">
              <a:spcBef>
                <a:spcPts val="0"/>
              </a:spcBef>
              <a:spcAft>
                <a:spcPts val="0"/>
              </a:spcAft>
              <a:buNone/>
            </a:pPr>
            <a:endParaRPr/>
          </a:p>
          <a:p>
            <a:pPr marL="0" lvl="0" indent="0" algn="l" rtl="0">
              <a:spcBef>
                <a:spcPts val="0"/>
              </a:spcBef>
              <a:spcAft>
                <a:spcPts val="0"/>
              </a:spcAft>
              <a:buNone/>
            </a:pPr>
            <a:r>
              <a:rPr lang="en"/>
              <a:t>Searching for example visualizations or datasets that are appropriate for teaching, especially for short-form library instruction, can take a lot of time. Furthermore, existing places where data are shared do not necessarily capture the information that would be useful to evaluate the visualization or dataset. We saw a need for a repository really tailored to sharing and finding datasets and visualizations designed for teaching.</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9de1da2897_1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9de1da2897_1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Our focus on minimal digital projects today is part of a longer story of librarians and researchers building digital projects collaboratively. Over the years, how we collaborate on digital projects has changed -- from handcoded HTML websites, to services built on platforms like Wordpress.com, to projects spun up from locally hosted instances of software like Omeka. We’ve built up an ecosystem of mature open source platforms to support this work; as you can see here, many common platforms actually have their roots in projects begun a decade or more earlier.</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9de1da2897_0_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9de1da2897_0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Wax, while designed for digital exhibits, has many of the features we were looking for in a repository designed for highly visual content. We felt the minimal computing philosophy was an excellent fit for our project, situated as it is in libraries. We knew we would need something easy to deploy and maintain to promote sustainability. We felt that GitHub would be an ideal hosting platform, both for the ability to share code and for the ability to host without any fees. Finally, as a team, we were open to tools that would require light programming and command line processing.</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9d248e7604_1_2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9d248e7604_1_2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While Wax gave us a great starting point, we found a few features requested by our stakeholders were not already supported in Wax.</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First, we wanted to support metadata fields that would naturally contain lists, like visualization types or data types. We use custom scripts to produce a metadata file that preserves the lists during the Wax page creation task.</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The default Wax gallery offers a filter restricted to a single option from a single field. We have build a new page template that offers checkbox filters for multiple fields.</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We recognize that data documentation is not only best practice but can also improve the design of a site. We have added a data dictionary that works with our pages to improve field labels and formatting.</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Finally, because items in our collections can relate directly to each other, we have created a custom field type that allows items to link to an arbitrary number of other related items.</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Our GitHub repository, linked at the end of our slide deck, includes the code for all of these features..</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9b50f34bf8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9b50f34bf8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have compiled a list of resources that may be helpful to learn more about Wax and Jekyll. Please see the shared copy of our slides to access these and other links included in this presentation.</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9d248e7604_1_2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9d248e7604_1_2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This concludes our short tutorial on using Wax and Jekyll to build minimal digital projects. Please reach out if you have any questions or suggestions!</a:t>
            </a:r>
            <a:endParaRPr>
              <a:solidFill>
                <a:schemeClr val="dk1"/>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a0bbfc69aa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a0bbfc69aa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 the mid-2010s, a community of developers in libraries emerged that grappled with ethos of building and maintaining. In this essay, Alex Gil proposed minimal computing as a way to tackle this critical question: what do we actually need in our digital projects? What would it look like to collaboratively build in a way that emphasizes precisely the architectures of necessity”?</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g9b50f34bf8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 name="Google Shape;75;g9b50f34bf8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Minimal Computing emerged as a nexus for digital scholarship practitioners in libraries. It proposed a path forward by utilizing “minimal computing principles”.</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a0bbfc69aa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a0bbfc69aa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Minimal computing provides a conceptual framework for building. It emphasizes creating sustainable projects by minimizing choices like software dependencies that propagate maintenance tasks in the future that eat up labor and resources. </a:t>
            </a:r>
            <a:endParaRPr/>
          </a:p>
          <a:p>
            <a:pPr marL="0" lvl="0" indent="0" algn="l" rtl="0">
              <a:spcBef>
                <a:spcPts val="0"/>
              </a:spcBef>
              <a:spcAft>
                <a:spcPts val="0"/>
              </a:spcAft>
              <a:buNone/>
            </a:pPr>
            <a:endParaRPr/>
          </a:p>
          <a:p>
            <a:pPr marL="0" lvl="0" indent="0" algn="l" rtl="0">
              <a:spcBef>
                <a:spcPts val="0"/>
              </a:spcBef>
              <a:spcAft>
                <a:spcPts val="0"/>
              </a:spcAft>
              <a:buNone/>
            </a:pPr>
            <a:r>
              <a:rPr lang="en"/>
              <a:t>We found the assertion of Maximum Ephemerality especially useful when thinking about a repository. Instead of imagining a repository as an eternal vault of content, “what if we make our collected materials extremely easy to access and build off of? What if we design with the eventual end of our project in mind?” If we take those goals to heart, we end up making very different decisions about how to build, use, and contribute to open source platforms.</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9de1da2897_0_2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9de1da2897_0_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Wax provided the key piece of software to make this all possible. In 2018, the Minicomp team released Wax as “a minimal computing project for producing digital exhibitions focused on longevity, low costs, and flexibility.” Wax provides the foundation for a wide variety of minimal projects, with a focus on digital exhibitions and image-driven digital exhibitions in particular.</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9d248e7604_1_1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9d248e7604_1_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One great example of how Wax can be used and extended is the Proposals project from the Monument Lab. This project shares the results of a participatory research project to explore monuments in Philadelphia. The project uses Wax to explore almost 4,500 proposals for new monuments, including a large thumbnail gallery and an interactive map of proposed monument locations.</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9de1da2897_0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9de1da2897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Now we’d like to share a bit more about how Wax works.</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9de1da2897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9de1da2897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To understand Wax, it’s important to start with a look at Jekyll. Jekyll is an open source website builder written in Ruby. Jekyll takes plain text files you write in simple formats like Markdown and compiles them into a full website. </a:t>
            </a:r>
            <a:endParaRPr/>
          </a:p>
          <a:p>
            <a:pPr marL="0" lvl="0" indent="0" algn="l" rtl="0">
              <a:spcBef>
                <a:spcPts val="0"/>
              </a:spcBef>
              <a:spcAft>
                <a:spcPts val="0"/>
              </a:spcAft>
              <a:buNone/>
            </a:pPr>
            <a:endParaRPr/>
          </a:p>
          <a:p>
            <a:pPr marL="0" lvl="0" indent="0" algn="l" rtl="0">
              <a:spcBef>
                <a:spcPts val="0"/>
              </a:spcBef>
              <a:spcAft>
                <a:spcPts val="0"/>
              </a:spcAft>
              <a:buNone/>
            </a:pPr>
            <a:r>
              <a:rPr lang="en"/>
              <a:t>Jekyll has built-in concepts for several very common website features, including pages and posts. Importantly for digital exhibits, though, Jekyll also makes it easy to create collections.</a:t>
            </a:r>
            <a:endParaRPr/>
          </a:p>
          <a:p>
            <a:pPr marL="0" lvl="0" indent="0" algn="l" rtl="0">
              <a:spcBef>
                <a:spcPts val="0"/>
              </a:spcBef>
              <a:spcAft>
                <a:spcPts val="0"/>
              </a:spcAft>
              <a:buNone/>
            </a:pPr>
            <a:endParaRPr/>
          </a:p>
          <a:p>
            <a:pPr marL="0" lvl="0" indent="0" algn="l" rtl="0">
              <a:spcBef>
                <a:spcPts val="0"/>
              </a:spcBef>
              <a:spcAft>
                <a:spcPts val="0"/>
              </a:spcAft>
              <a:buNone/>
            </a:pPr>
            <a:r>
              <a:rPr lang="en"/>
              <a:t>Jekyll collections are custom-defined groups of objects with shared metadata fields and relationships to other objects. </a:t>
            </a:r>
            <a:endParaRPr/>
          </a:p>
          <a:p>
            <a:pPr marL="0" lvl="0" indent="0" algn="l" rtl="0">
              <a:spcBef>
                <a:spcPts val="0"/>
              </a:spcBef>
              <a:spcAft>
                <a:spcPts val="0"/>
              </a:spcAft>
              <a:buNone/>
            </a:pPr>
            <a:endParaRPr/>
          </a:p>
          <a:p>
            <a:pPr marL="0" lvl="0" indent="0" algn="l" rtl="0">
              <a:spcBef>
                <a:spcPts val="0"/>
              </a:spcBef>
              <a:spcAft>
                <a:spcPts val="0"/>
              </a:spcAft>
              <a:buNone/>
            </a:pPr>
            <a:r>
              <a:rPr lang="en"/>
              <a:t>For example, if you’re using Jekyll to build a website that sells merchandise, you might have a single collection of all of your products, or you could build different collections for different types of products - a collection for shirts, a collection for mugs, etc. Each item in a collection, represented by a Markdown file, would have its own metadata and be associated with its collection.</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jp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blipFill>
          <a:blip r:embed="rId11">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4" r:id="rId6"/>
    <p:sldLayoutId id="2147483655" r:id="rId7"/>
    <p:sldLayoutId id="2147483656" r:id="rId8"/>
    <p:sldLayoutId id="2147483657"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minicomp/wax/blob/main/pages/collection.md" TargetMode="External"/><Relationship Id="rId2" Type="http://schemas.openxmlformats.org/officeDocument/2006/relationships/notesSlide" Target="../notesSlides/notesSlide16.xml"/><Relationship Id="rId1" Type="http://schemas.openxmlformats.org/officeDocument/2006/relationships/slideLayout" Target="../slideLayouts/slideLayout3.xml"/><Relationship Id="rId5" Type="http://schemas.openxmlformats.org/officeDocument/2006/relationships/image" Target="../media/image10.png"/><Relationship Id="rId4" Type="http://schemas.openxmlformats.org/officeDocument/2006/relationships/hyperlink" Target="https://github.com/minicomp/wax/blob/main/_includes/collection_gallery.html" TargetMode="External"/></Relationships>
</file>

<file path=ppt/slides/_rels/slide17.xml.rels><?xml version="1.0" encoding="UTF-8" standalone="yes"?>
<Relationships xmlns="http://schemas.openxmlformats.org/package/2006/relationships"><Relationship Id="rId3" Type="http://schemas.openxmlformats.org/officeDocument/2006/relationships/hyperlink" Target="https://github.com/minicomp/wax/blob/main/_layouts/generic_collection_item.html" TargetMode="External"/><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image" Target="../media/image13.gif"/><Relationship Id="rId5" Type="http://schemas.openxmlformats.org/officeDocument/2006/relationships/hyperlink" Target="https://www.imls.gov/" TargetMode="External"/><Relationship Id="rId4" Type="http://schemas.openxmlformats.org/officeDocument/2006/relationships/hyperlink" Target="https://visualizingthefuture.github.io/examples-repository/"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21.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 Id="rId9" Type="http://schemas.openxmlformats.org/officeDocument/2006/relationships/image" Target="../media/image22.png"/></Relationships>
</file>

<file path=ppt/slides/_rels/slide22.xml.rels><?xml version="1.0" encoding="UTF-8" standalone="yes"?>
<Relationships xmlns="http://schemas.openxmlformats.org/package/2006/relationships"><Relationship Id="rId8" Type="http://schemas.openxmlformats.org/officeDocument/2006/relationships/hyperlink" Target="https://jekyllrb.com/" TargetMode="External"/><Relationship Id="rId13" Type="http://schemas.openxmlformats.org/officeDocument/2006/relationships/hyperlink" Target="https://docs.github.com/en/free-pro-team@latest/github/working-with-github-pages/creating-a-github-pages-site-with-jekyll" TargetMode="External"/><Relationship Id="rId18" Type="http://schemas.openxmlformats.org/officeDocument/2006/relationships/hyperlink" Target="https://www.ruby-lang.org/en/" TargetMode="External"/><Relationship Id="rId3" Type="http://schemas.openxmlformats.org/officeDocument/2006/relationships/hyperlink" Target="https://visualizingthefuture.github.io/" TargetMode="External"/><Relationship Id="rId7" Type="http://schemas.openxmlformats.org/officeDocument/2006/relationships/hyperlink" Target="https://learn.cloudcannon.com/jekyll/why-use-a-static-site-generator/" TargetMode="External"/><Relationship Id="rId12" Type="http://schemas.openxmlformats.org/officeDocument/2006/relationships/hyperlink" Target="https://desktop.github.com/" TargetMode="External"/><Relationship Id="rId17" Type="http://schemas.openxmlformats.org/officeDocument/2006/relationships/hyperlink" Target="https://jquery.com/" TargetMode="External"/><Relationship Id="rId2" Type="http://schemas.openxmlformats.org/officeDocument/2006/relationships/notesSlide" Target="../notesSlides/notesSlide22.xml"/><Relationship Id="rId16" Type="http://schemas.openxmlformats.org/officeDocument/2006/relationships/hyperlink" Target="https://getbootstrap.com/" TargetMode="External"/><Relationship Id="rId1" Type="http://schemas.openxmlformats.org/officeDocument/2006/relationships/slideLayout" Target="../slideLayouts/slideLayout3.xml"/><Relationship Id="rId6" Type="http://schemas.openxmlformats.org/officeDocument/2006/relationships/hyperlink" Target="https://github.com/visualizingthefuture/examples-repository/blob/master/data-tools/parse_google_sheet.py" TargetMode="External"/><Relationship Id="rId11" Type="http://schemas.openxmlformats.org/officeDocument/2006/relationships/hyperlink" Target="https://code.visualstudio.com/" TargetMode="External"/><Relationship Id="rId5" Type="http://schemas.openxmlformats.org/officeDocument/2006/relationships/hyperlink" Target="https://github.com/visualizingthefuture/examples-repository/blob/master/data-tools/GoogleSheetEmbeddedScript.gs" TargetMode="External"/><Relationship Id="rId15" Type="http://schemas.openxmlformats.org/officeDocument/2006/relationships/hyperlink" Target="https://slides.com/marii/dlf2018-wax/" TargetMode="External"/><Relationship Id="rId10" Type="http://schemas.openxmlformats.org/officeDocument/2006/relationships/hyperlink" Target="https://atom.io/" TargetMode="External"/><Relationship Id="rId4" Type="http://schemas.openxmlformats.org/officeDocument/2006/relationships/hyperlink" Target="https://github.com/visualizingthefuture/examples-repository" TargetMode="External"/><Relationship Id="rId9" Type="http://schemas.openxmlformats.org/officeDocument/2006/relationships/hyperlink" Target="https://shopify.github.io/liquid/" TargetMode="External"/><Relationship Id="rId14" Type="http://schemas.openxmlformats.org/officeDocument/2006/relationships/hyperlink" Target="https://minicomp.github.io/wiki/wax/quick-reference/" TargetMode="External"/></Relationships>
</file>

<file path=ppt/slides/_rels/slide23.xml.rels><?xml version="1.0" encoding="UTF-8" standalone="yes"?>
<Relationships xmlns="http://schemas.openxmlformats.org/package/2006/relationships"><Relationship Id="rId3" Type="http://schemas.openxmlformats.org/officeDocument/2006/relationships/hyperlink" Target="mailto:visualizingthefuture@umich.edu" TargetMode="External"/><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hyperlink" Target="http://go-dh.github.io/mincomp/thoughts/2015/05/21/user-vs-learner/" TargetMode="External"/><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hyperlink" Target="http://go-dh.github.io/mincomp/thoughts/2016/10/03/tldr/#minimal-maintenance" TargetMode="External"/><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hyperlink" Target="https://minicomp.github.io/wiki/" TargetMode="External"/><Relationship Id="rId5" Type="http://schemas.openxmlformats.org/officeDocument/2006/relationships/hyperlink" Target="http://go-dh.github.io/mincomp/thoughts/2016/10/03/tldr/#minimal-connectivity" TargetMode="External"/><Relationship Id="rId4" Type="http://schemas.openxmlformats.org/officeDocument/2006/relationships/hyperlink" Target="http://go-dh.github.io/mincomp/thoughts/2016/10/03/tldr/#minimal-dependencies"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s://go-dh.github.io/mincomp/thoughts/2016/10/03/tldr/" TargetMode="External"/><Relationship Id="rId7" Type="http://schemas.openxmlformats.org/officeDocument/2006/relationships/hyperlink" Target="https://creativecommons.org/licenses/by-sa/2.0/?ref=ccsearch&amp;atype=rich" TargetMode="External"/><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hyperlink" Target="https://www.flickr.com/photos/56868697@N00" TargetMode="External"/><Relationship Id="rId5" Type="http://schemas.openxmlformats.org/officeDocument/2006/relationships/hyperlink" Target="https://www.flickr.com/photos/56868697@N00/438268345" TargetMode="Externa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hyperlink" Target="https://proposals.monumentlab.com/" TargetMode="External"/><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90525" y="687425"/>
            <a:ext cx="8213100" cy="1935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4400"/>
              <a:t>Using Wax and Jekyll </a:t>
            </a:r>
            <a:br>
              <a:rPr lang="en-US" sz="4400"/>
            </a:br>
            <a:r>
              <a:rPr lang="en-US" sz="4400"/>
              <a:t>to build minimal </a:t>
            </a:r>
            <a:br>
              <a:rPr lang="en-US" sz="4400"/>
            </a:br>
            <a:r>
              <a:rPr lang="en-US" sz="4400"/>
              <a:t>digital projects</a:t>
            </a:r>
          </a:p>
        </p:txBody>
      </p:sp>
      <p:sp>
        <p:nvSpPr>
          <p:cNvPr id="55" name="Google Shape;55;p13"/>
          <p:cNvSpPr txBox="1">
            <a:spLocks noGrp="1"/>
          </p:cNvSpPr>
          <p:nvPr>
            <p:ph type="subTitle" idx="1"/>
          </p:nvPr>
        </p:nvSpPr>
        <p:spPr>
          <a:xfrm>
            <a:off x="390525" y="2700775"/>
            <a:ext cx="8213100" cy="1163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500"/>
              <a:t>Jo Klein</a:t>
            </a:r>
            <a:br>
              <a:rPr lang="en-US" sz="2500"/>
            </a:br>
            <a:r>
              <a:rPr lang="en-US" sz="2500"/>
              <a:t>Cass Wilkinson Saldaña</a:t>
            </a:r>
            <a:br>
              <a:rPr lang="en-US" sz="2500"/>
            </a:br>
            <a:r>
              <a:rPr lang="en-US" sz="2500"/>
              <a:t>Angela Zoss (presenting)</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24"/>
          <p:cNvSpPr txBox="1">
            <a:spLocks noGrp="1"/>
          </p:cNvSpPr>
          <p:nvPr>
            <p:ph type="title"/>
          </p:nvPr>
        </p:nvSpPr>
        <p:spPr>
          <a:xfrm>
            <a:off x="311700" y="445025"/>
            <a:ext cx="85206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Wax saw Jekyll as a good </a:t>
            </a:r>
            <a:br>
              <a:rPr lang="en"/>
            </a:br>
            <a:r>
              <a:rPr lang="en"/>
              <a:t>foundation for digital exhibits.</a:t>
            </a:r>
            <a:endParaRPr/>
          </a:p>
        </p:txBody>
      </p:sp>
      <p:sp>
        <p:nvSpPr>
          <p:cNvPr id="138" name="Google Shape;138;p24"/>
          <p:cNvSpPr txBox="1">
            <a:spLocks noGrp="1"/>
          </p:cNvSpPr>
          <p:nvPr>
            <p:ph type="body" idx="1"/>
          </p:nvPr>
        </p:nvSpPr>
        <p:spPr>
          <a:xfrm>
            <a:off x="311700" y="1389525"/>
            <a:ext cx="8520600" cy="3179400"/>
          </a:xfrm>
          <a:prstGeom prst="rect">
            <a:avLst/>
          </a:prstGeom>
        </p:spPr>
        <p:txBody>
          <a:bodyPr spcFirstLastPara="1" wrap="square" lIns="91425" tIns="91425" rIns="91425" bIns="91425" anchor="t" anchorCtr="0">
            <a:noAutofit/>
          </a:bodyPr>
          <a:lstStyle/>
          <a:p>
            <a:pPr marL="457200" lvl="0" indent="-368300" algn="l" rtl="0">
              <a:spcBef>
                <a:spcPts val="0"/>
              </a:spcBef>
              <a:spcAft>
                <a:spcPts val="0"/>
              </a:spcAft>
              <a:buSzPts val="2200"/>
              <a:buChar char="●"/>
            </a:pPr>
            <a:r>
              <a:rPr lang="en" sz="2200"/>
              <a:t>Storing objects</a:t>
            </a:r>
            <a:endParaRPr sz="2200"/>
          </a:p>
          <a:p>
            <a:pPr marL="457200" lvl="0" indent="-368300" algn="l" rtl="0">
              <a:spcBef>
                <a:spcPts val="1600"/>
              </a:spcBef>
              <a:spcAft>
                <a:spcPts val="0"/>
              </a:spcAft>
              <a:buSzPts val="2200"/>
              <a:buChar char="●"/>
            </a:pPr>
            <a:r>
              <a:rPr lang="en" sz="2200"/>
              <a:t>Displaying objects</a:t>
            </a:r>
            <a:endParaRPr sz="2200"/>
          </a:p>
          <a:p>
            <a:pPr marL="457200" lvl="0" indent="-368300" algn="l" rtl="0">
              <a:spcBef>
                <a:spcPts val="1600"/>
              </a:spcBef>
              <a:spcAft>
                <a:spcPts val="1600"/>
              </a:spcAft>
              <a:buSzPts val="2200"/>
              <a:buChar char="●"/>
            </a:pPr>
            <a:r>
              <a:rPr lang="en" sz="2200"/>
              <a:t>Keeping it minimal</a:t>
            </a:r>
            <a:endParaRPr sz="220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25"/>
          <p:cNvSpPr txBox="1">
            <a:spLocks noGrp="1"/>
          </p:cNvSpPr>
          <p:nvPr>
            <p:ph type="title"/>
          </p:nvPr>
        </p:nvSpPr>
        <p:spPr>
          <a:xfrm>
            <a:off x="311700" y="445025"/>
            <a:ext cx="85206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t>Wax helps prepare </a:t>
            </a:r>
            <a:br>
              <a:rPr lang="en"/>
            </a:br>
            <a:r>
              <a:rPr lang="en"/>
              <a:t>digital exhibits for Jekyll.</a:t>
            </a:r>
            <a:endParaRPr/>
          </a:p>
        </p:txBody>
      </p:sp>
      <p:sp>
        <p:nvSpPr>
          <p:cNvPr id="144" name="Google Shape;144;p25"/>
          <p:cNvSpPr txBox="1">
            <a:spLocks noGrp="1"/>
          </p:cNvSpPr>
          <p:nvPr>
            <p:ph type="body" idx="1"/>
          </p:nvPr>
        </p:nvSpPr>
        <p:spPr>
          <a:xfrm>
            <a:off x="311700" y="1400725"/>
            <a:ext cx="8520600" cy="3168300"/>
          </a:xfrm>
          <a:prstGeom prst="rect">
            <a:avLst/>
          </a:prstGeom>
        </p:spPr>
        <p:txBody>
          <a:bodyPr spcFirstLastPara="1" wrap="square" lIns="91425" tIns="91425" rIns="91425" bIns="91425" anchor="t" anchorCtr="0">
            <a:noAutofit/>
          </a:bodyPr>
          <a:lstStyle/>
          <a:p>
            <a:pPr marL="457200" lvl="0" indent="-368300" algn="l" rtl="0">
              <a:spcBef>
                <a:spcPts val="0"/>
              </a:spcBef>
              <a:spcAft>
                <a:spcPts val="0"/>
              </a:spcAft>
              <a:buSzPts val="2200"/>
              <a:buChar char="●"/>
            </a:pPr>
            <a:r>
              <a:rPr lang="en" sz="2200"/>
              <a:t>Processing images</a:t>
            </a:r>
            <a:endParaRPr sz="2200"/>
          </a:p>
          <a:p>
            <a:pPr marL="457200" lvl="0" indent="-368300" algn="l" rtl="0">
              <a:spcBef>
                <a:spcPts val="1600"/>
              </a:spcBef>
              <a:spcAft>
                <a:spcPts val="0"/>
              </a:spcAft>
              <a:buSzPts val="2200"/>
              <a:buChar char="●"/>
            </a:pPr>
            <a:r>
              <a:rPr lang="en" sz="2200"/>
              <a:t>Generating item pages</a:t>
            </a:r>
            <a:endParaRPr sz="2200"/>
          </a:p>
          <a:p>
            <a:pPr marL="457200" lvl="0" indent="-368300" algn="l" rtl="0">
              <a:spcBef>
                <a:spcPts val="1600"/>
              </a:spcBef>
              <a:spcAft>
                <a:spcPts val="1600"/>
              </a:spcAft>
              <a:buSzPts val="2200"/>
              <a:buChar char="●"/>
            </a:pPr>
            <a:r>
              <a:rPr lang="en" sz="2200"/>
              <a:t>Adding search functionality</a:t>
            </a:r>
            <a:endParaRPr sz="220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Wax image processing</a:t>
            </a:r>
            <a:endParaRPr/>
          </a:p>
        </p:txBody>
      </p:sp>
      <p:grpSp>
        <p:nvGrpSpPr>
          <p:cNvPr id="3" name="Group 2" descr="A diagram showing the Wax rake task for image processing. The inputs to the task are the raw images in the &quot;_data&quot; directory and the Jekyll configuration file. The outputs of the task are image derivatives in the custom directory named &quot;img&quot; and updates to the metadata file in the &quot;_data&quot; directory.">
            <a:extLst>
              <a:ext uri="{FF2B5EF4-FFF2-40B4-BE49-F238E27FC236}">
                <a16:creationId xmlns:a16="http://schemas.microsoft.com/office/drawing/2014/main" id="{A18BF5A0-DAA2-564D-BB03-E4CAD4E27E69}"/>
              </a:ext>
            </a:extLst>
          </p:cNvPr>
          <p:cNvGrpSpPr/>
          <p:nvPr/>
        </p:nvGrpSpPr>
        <p:grpSpPr>
          <a:xfrm>
            <a:off x="347413" y="945775"/>
            <a:ext cx="8125962" cy="2741225"/>
            <a:chOff x="347413" y="945775"/>
            <a:chExt cx="8125962" cy="2741225"/>
          </a:xfrm>
        </p:grpSpPr>
        <p:sp>
          <p:nvSpPr>
            <p:cNvPr id="164" name="Google Shape;164;p26"/>
            <p:cNvSpPr txBox="1"/>
            <p:nvPr/>
          </p:nvSpPr>
          <p:spPr>
            <a:xfrm>
              <a:off x="4437525" y="945775"/>
              <a:ext cx="1692000" cy="344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Roboto"/>
                  <a:ea typeface="Roboto"/>
                  <a:cs typeface="Roboto"/>
                  <a:sym typeface="Roboto"/>
                </a:rPr>
                <a:t>Wax rake task</a:t>
              </a:r>
              <a:endParaRPr>
                <a:latin typeface="Roboto"/>
                <a:ea typeface="Roboto"/>
                <a:cs typeface="Roboto"/>
                <a:sym typeface="Roboto"/>
              </a:endParaRPr>
            </a:p>
          </p:txBody>
        </p:sp>
        <p:sp>
          <p:nvSpPr>
            <p:cNvPr id="150" name="Google Shape;150;p26"/>
            <p:cNvSpPr txBox="1"/>
            <p:nvPr/>
          </p:nvSpPr>
          <p:spPr>
            <a:xfrm>
              <a:off x="347413" y="2721900"/>
              <a:ext cx="1137600" cy="6942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a:latin typeface="Roboto"/>
                  <a:ea typeface="Roboto"/>
                  <a:cs typeface="Roboto"/>
                  <a:sym typeface="Roboto"/>
                </a:rPr>
                <a:t>Jekyll site source files</a:t>
              </a:r>
              <a:endParaRPr>
                <a:latin typeface="Roboto"/>
                <a:ea typeface="Roboto"/>
                <a:cs typeface="Roboto"/>
                <a:sym typeface="Roboto"/>
              </a:endParaRPr>
            </a:p>
          </p:txBody>
        </p:sp>
        <p:grpSp>
          <p:nvGrpSpPr>
            <p:cNvPr id="2" name="Group 1">
              <a:extLst>
                <a:ext uri="{FF2B5EF4-FFF2-40B4-BE49-F238E27FC236}">
                  <a16:creationId xmlns:a16="http://schemas.microsoft.com/office/drawing/2014/main" id="{5F584016-D763-2B4B-B3C6-FC1B778DE777}"/>
                </a:ext>
              </a:extLst>
            </p:cNvPr>
            <p:cNvGrpSpPr/>
            <p:nvPr/>
          </p:nvGrpSpPr>
          <p:grpSpPr>
            <a:xfrm>
              <a:off x="1636100" y="1290463"/>
              <a:ext cx="6837275" cy="2396537"/>
              <a:chOff x="1636100" y="1290463"/>
              <a:chExt cx="6837275" cy="2396537"/>
            </a:xfrm>
          </p:grpSpPr>
          <p:sp>
            <p:nvSpPr>
              <p:cNvPr id="151" name="Google Shape;151;p26"/>
              <p:cNvSpPr/>
              <p:nvPr/>
            </p:nvSpPr>
            <p:spPr>
              <a:xfrm>
                <a:off x="3839430" y="1290463"/>
                <a:ext cx="2860000" cy="694125"/>
              </a:xfrm>
              <a:prstGeom prst="flowChartPreparation">
                <a:avLst/>
              </a:prstGeom>
              <a:solidFill>
                <a:srgbClr val="D9EAD3"/>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r>
                  <a:rPr lang="en" sz="1100" b="1">
                    <a:latin typeface="Roboto"/>
                    <a:ea typeface="Roboto"/>
                    <a:cs typeface="Roboto"/>
                    <a:sym typeface="Roboto"/>
                  </a:rPr>
                  <a:t>wax:derivatives:simple</a:t>
                </a:r>
                <a:endParaRPr sz="1100" b="1">
                  <a:latin typeface="Roboto"/>
                  <a:ea typeface="Roboto"/>
                  <a:cs typeface="Roboto"/>
                  <a:sym typeface="Roboto"/>
                </a:endParaRPr>
              </a:p>
              <a:p>
                <a:pPr marL="0" lvl="0" indent="0" algn="l" rtl="0">
                  <a:spcBef>
                    <a:spcPts val="0"/>
                  </a:spcBef>
                  <a:spcAft>
                    <a:spcPts val="0"/>
                  </a:spcAft>
                  <a:buClr>
                    <a:schemeClr val="dk1"/>
                  </a:buClr>
                  <a:buSzPts val="1100"/>
                  <a:buFont typeface="Arial"/>
                  <a:buNone/>
                </a:pPr>
                <a:r>
                  <a:rPr lang="en" sz="1100" b="1">
                    <a:solidFill>
                      <a:schemeClr val="dk1"/>
                    </a:solidFill>
                    <a:latin typeface="Roboto"/>
                    <a:ea typeface="Roboto"/>
                    <a:cs typeface="Roboto"/>
                    <a:sym typeface="Roboto"/>
                  </a:rPr>
                  <a:t>wax:derivatives:iiif</a:t>
                </a:r>
                <a:endParaRPr sz="1100" b="1">
                  <a:latin typeface="Roboto"/>
                  <a:ea typeface="Roboto"/>
                  <a:cs typeface="Roboto"/>
                  <a:sym typeface="Roboto"/>
                </a:endParaRPr>
              </a:p>
            </p:txBody>
          </p:sp>
          <p:sp>
            <p:nvSpPr>
              <p:cNvPr id="152" name="Google Shape;152;p26"/>
              <p:cNvSpPr/>
              <p:nvPr/>
            </p:nvSpPr>
            <p:spPr>
              <a:xfrm>
                <a:off x="7196275" y="2779800"/>
                <a:ext cx="1277100" cy="907200"/>
              </a:xfrm>
              <a:prstGeom prst="rect">
                <a:avLst/>
              </a:prstGeom>
              <a:solidFill>
                <a:srgbClr val="D9EAD3"/>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0" bIns="91425" anchor="t" anchorCtr="0">
                <a:noAutofit/>
              </a:bodyPr>
              <a:lstStyle/>
              <a:p>
                <a:pPr marL="0" lvl="0" indent="0" algn="l" rtl="0">
                  <a:spcBef>
                    <a:spcPts val="0"/>
                  </a:spcBef>
                  <a:spcAft>
                    <a:spcPts val="0"/>
                  </a:spcAft>
                  <a:buNone/>
                </a:pPr>
                <a:r>
                  <a:rPr lang="en" sz="1100">
                    <a:latin typeface="Roboto"/>
                    <a:ea typeface="Roboto"/>
                    <a:cs typeface="Roboto"/>
                    <a:sym typeface="Roboto"/>
                  </a:rPr>
                  <a:t>metadata file</a:t>
                </a:r>
                <a:endParaRPr sz="1100">
                  <a:latin typeface="Roboto"/>
                  <a:ea typeface="Roboto"/>
                  <a:cs typeface="Roboto"/>
                  <a:sym typeface="Roboto"/>
                </a:endParaRPr>
              </a:p>
            </p:txBody>
          </p:sp>
          <p:sp>
            <p:nvSpPr>
              <p:cNvPr id="153" name="Google Shape;153;p26"/>
              <p:cNvSpPr/>
              <p:nvPr/>
            </p:nvSpPr>
            <p:spPr>
              <a:xfrm>
                <a:off x="1716550" y="2779800"/>
                <a:ext cx="1277100" cy="907200"/>
              </a:xfrm>
              <a:prstGeom prst="rect">
                <a:avLst/>
              </a:prstGeom>
              <a:solidFill>
                <a:srgbClr val="D9EAD3"/>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0" bIns="91425" anchor="t" anchorCtr="0">
                <a:noAutofit/>
              </a:bodyPr>
              <a:lstStyle/>
              <a:p>
                <a:pPr marL="0" lvl="0" indent="0" algn="l" rtl="0">
                  <a:spcBef>
                    <a:spcPts val="0"/>
                  </a:spcBef>
                  <a:spcAft>
                    <a:spcPts val="0"/>
                  </a:spcAft>
                  <a:buNone/>
                </a:pPr>
                <a:r>
                  <a:rPr lang="en" sz="1100">
                    <a:latin typeface="Roboto"/>
                    <a:ea typeface="Roboto"/>
                    <a:cs typeface="Roboto"/>
                    <a:sym typeface="Roboto"/>
                  </a:rPr>
                  <a:t>raw images</a:t>
                </a:r>
                <a:endParaRPr sz="1100">
                  <a:latin typeface="Roboto"/>
                  <a:ea typeface="Roboto"/>
                  <a:cs typeface="Roboto"/>
                  <a:sym typeface="Roboto"/>
                </a:endParaRPr>
              </a:p>
            </p:txBody>
          </p:sp>
          <p:sp>
            <p:nvSpPr>
              <p:cNvPr id="154" name="Google Shape;154;p26"/>
              <p:cNvSpPr/>
              <p:nvPr/>
            </p:nvSpPr>
            <p:spPr>
              <a:xfrm>
                <a:off x="3664000" y="2779800"/>
                <a:ext cx="1277100" cy="907200"/>
              </a:xfrm>
              <a:prstGeom prst="rect">
                <a:avLst/>
              </a:prstGeom>
              <a:solidFill>
                <a:srgbClr val="D9EAD3"/>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Roboto"/>
                    <a:ea typeface="Roboto"/>
                    <a:cs typeface="Roboto"/>
                    <a:sym typeface="Roboto"/>
                  </a:rPr>
                  <a:t>name of raw</a:t>
                </a:r>
                <a:br>
                  <a:rPr lang="en" sz="1100">
                    <a:latin typeface="Roboto"/>
                    <a:ea typeface="Roboto"/>
                    <a:cs typeface="Roboto"/>
                    <a:sym typeface="Roboto"/>
                  </a:rPr>
                </a:br>
                <a:r>
                  <a:rPr lang="en" sz="1100">
                    <a:latin typeface="Roboto"/>
                    <a:ea typeface="Roboto"/>
                    <a:cs typeface="Roboto"/>
                    <a:sym typeface="Roboto"/>
                  </a:rPr>
                  <a:t>image directory, metadata file, default layout</a:t>
                </a:r>
                <a:endParaRPr sz="1100">
                  <a:latin typeface="Roboto"/>
                  <a:ea typeface="Roboto"/>
                  <a:cs typeface="Roboto"/>
                  <a:sym typeface="Roboto"/>
                </a:endParaRPr>
              </a:p>
            </p:txBody>
          </p:sp>
          <p:sp>
            <p:nvSpPr>
              <p:cNvPr id="155" name="Google Shape;155;p26"/>
              <p:cNvSpPr txBox="1"/>
              <p:nvPr/>
            </p:nvSpPr>
            <p:spPr>
              <a:xfrm>
                <a:off x="3583550" y="2473513"/>
                <a:ext cx="918900" cy="344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b="1">
                    <a:solidFill>
                      <a:schemeClr val="dk1"/>
                    </a:solidFill>
                    <a:latin typeface="Roboto"/>
                    <a:ea typeface="Roboto"/>
                    <a:cs typeface="Roboto"/>
                    <a:sym typeface="Roboto"/>
                  </a:rPr>
                  <a:t>_config.yml</a:t>
                </a:r>
                <a:endParaRPr sz="1100"/>
              </a:p>
            </p:txBody>
          </p:sp>
          <p:sp>
            <p:nvSpPr>
              <p:cNvPr id="156" name="Google Shape;156;p26"/>
              <p:cNvSpPr txBox="1"/>
              <p:nvPr/>
            </p:nvSpPr>
            <p:spPr>
              <a:xfrm>
                <a:off x="5458675" y="2473525"/>
                <a:ext cx="1737600" cy="44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b="1">
                    <a:solidFill>
                      <a:schemeClr val="dk1"/>
                    </a:solidFill>
                    <a:latin typeface="Roboto"/>
                    <a:ea typeface="Roboto"/>
                    <a:cs typeface="Roboto"/>
                    <a:sym typeface="Roboto"/>
                  </a:rPr>
                  <a:t>custom directory</a:t>
                </a:r>
                <a:endParaRPr sz="1100"/>
              </a:p>
            </p:txBody>
          </p:sp>
          <p:sp>
            <p:nvSpPr>
              <p:cNvPr id="157" name="Google Shape;157;p26"/>
              <p:cNvSpPr txBox="1"/>
              <p:nvPr/>
            </p:nvSpPr>
            <p:spPr>
              <a:xfrm>
                <a:off x="1636100" y="2473513"/>
                <a:ext cx="1137600" cy="344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b="1">
                    <a:solidFill>
                      <a:schemeClr val="dk1"/>
                    </a:solidFill>
                    <a:latin typeface="Roboto"/>
                    <a:ea typeface="Roboto"/>
                    <a:cs typeface="Roboto"/>
                    <a:sym typeface="Roboto"/>
                  </a:rPr>
                  <a:t>_data directory</a:t>
                </a:r>
                <a:endParaRPr sz="1100"/>
              </a:p>
            </p:txBody>
          </p:sp>
          <p:sp>
            <p:nvSpPr>
              <p:cNvPr id="158" name="Google Shape;158;p26"/>
              <p:cNvSpPr txBox="1"/>
              <p:nvPr/>
            </p:nvSpPr>
            <p:spPr>
              <a:xfrm>
                <a:off x="7120075" y="2473513"/>
                <a:ext cx="1137600" cy="344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b="1">
                    <a:solidFill>
                      <a:schemeClr val="dk1"/>
                    </a:solidFill>
                    <a:latin typeface="Roboto"/>
                    <a:ea typeface="Roboto"/>
                    <a:cs typeface="Roboto"/>
                    <a:sym typeface="Roboto"/>
                  </a:rPr>
                  <a:t>_data directory</a:t>
                </a:r>
                <a:endParaRPr sz="1100"/>
              </a:p>
            </p:txBody>
          </p:sp>
          <p:cxnSp>
            <p:nvCxnSpPr>
              <p:cNvPr id="159" name="Google Shape;159;p26"/>
              <p:cNvCxnSpPr>
                <a:stCxn id="153" idx="3"/>
                <a:endCxn id="151" idx="1"/>
              </p:cNvCxnSpPr>
              <p:nvPr/>
            </p:nvCxnSpPr>
            <p:spPr>
              <a:xfrm rot="10800000" flipH="1">
                <a:off x="2993650" y="1637400"/>
                <a:ext cx="845700" cy="1596000"/>
              </a:xfrm>
              <a:prstGeom prst="curvedConnector3">
                <a:avLst>
                  <a:gd name="adj1" fmla="val 50005"/>
                </a:avLst>
              </a:prstGeom>
              <a:noFill/>
              <a:ln w="19050" cap="flat" cmpd="sng">
                <a:solidFill>
                  <a:schemeClr val="dk2"/>
                </a:solidFill>
                <a:prstDash val="solid"/>
                <a:round/>
                <a:headEnd type="none" w="med" len="med"/>
                <a:tailEnd type="triangle" w="med" len="med"/>
              </a:ln>
            </p:spPr>
          </p:cxnSp>
          <p:cxnSp>
            <p:nvCxnSpPr>
              <p:cNvPr id="160" name="Google Shape;160;p26"/>
              <p:cNvCxnSpPr>
                <a:stCxn id="154" idx="1"/>
                <a:endCxn id="151" idx="1"/>
              </p:cNvCxnSpPr>
              <p:nvPr/>
            </p:nvCxnSpPr>
            <p:spPr>
              <a:xfrm rot="10800000" flipH="1">
                <a:off x="3664000" y="1637400"/>
                <a:ext cx="175500" cy="1596000"/>
              </a:xfrm>
              <a:prstGeom prst="curvedConnector3">
                <a:avLst>
                  <a:gd name="adj1" fmla="val -135684"/>
                </a:avLst>
              </a:prstGeom>
              <a:noFill/>
              <a:ln w="19050" cap="flat" cmpd="sng">
                <a:solidFill>
                  <a:schemeClr val="dk2"/>
                </a:solidFill>
                <a:prstDash val="solid"/>
                <a:round/>
                <a:headEnd type="none" w="med" len="med"/>
                <a:tailEnd type="triangle" w="med" len="med"/>
              </a:ln>
            </p:spPr>
          </p:cxnSp>
          <p:cxnSp>
            <p:nvCxnSpPr>
              <p:cNvPr id="161" name="Google Shape;161;p26"/>
              <p:cNvCxnSpPr>
                <a:stCxn id="151" idx="3"/>
                <a:endCxn id="152" idx="1"/>
              </p:cNvCxnSpPr>
              <p:nvPr/>
            </p:nvCxnSpPr>
            <p:spPr>
              <a:xfrm>
                <a:off x="6699430" y="1637525"/>
                <a:ext cx="496800" cy="1596000"/>
              </a:xfrm>
              <a:prstGeom prst="curvedConnector3">
                <a:avLst>
                  <a:gd name="adj1" fmla="val 50005"/>
                </a:avLst>
              </a:prstGeom>
              <a:noFill/>
              <a:ln w="19050" cap="flat" cmpd="sng">
                <a:solidFill>
                  <a:schemeClr val="dk2"/>
                </a:solidFill>
                <a:prstDash val="solid"/>
                <a:round/>
                <a:headEnd type="none" w="med" len="med"/>
                <a:tailEnd type="triangle" w="med" len="med"/>
              </a:ln>
            </p:spPr>
          </p:cxnSp>
          <p:sp>
            <p:nvSpPr>
              <p:cNvPr id="162" name="Google Shape;162;p26"/>
              <p:cNvSpPr/>
              <p:nvPr/>
            </p:nvSpPr>
            <p:spPr>
              <a:xfrm flipH="1">
                <a:off x="5530625" y="2779800"/>
                <a:ext cx="1019700" cy="578400"/>
              </a:xfrm>
              <a:prstGeom prst="corner">
                <a:avLst>
                  <a:gd name="adj1" fmla="val 84194"/>
                  <a:gd name="adj2" fmla="val 42593"/>
                </a:avLst>
              </a:prstGeom>
              <a:solidFill>
                <a:srgbClr val="D9EAD3"/>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100">
                    <a:latin typeface="Roboto"/>
                    <a:ea typeface="Roboto"/>
                    <a:cs typeface="Roboto"/>
                    <a:sym typeface="Roboto"/>
                  </a:rPr>
                  <a:t>img</a:t>
                </a:r>
                <a:endParaRPr sz="1100">
                  <a:latin typeface="Roboto"/>
                  <a:ea typeface="Roboto"/>
                  <a:cs typeface="Roboto"/>
                  <a:sym typeface="Roboto"/>
                </a:endParaRPr>
              </a:p>
            </p:txBody>
          </p:sp>
          <p:cxnSp>
            <p:nvCxnSpPr>
              <p:cNvPr id="163" name="Google Shape;163;p26"/>
              <p:cNvCxnSpPr>
                <a:stCxn id="151" idx="3"/>
                <a:endCxn id="162" idx="2"/>
              </p:cNvCxnSpPr>
              <p:nvPr/>
            </p:nvCxnSpPr>
            <p:spPr>
              <a:xfrm flipH="1">
                <a:off x="6550330" y="1637525"/>
                <a:ext cx="149100" cy="1431600"/>
              </a:xfrm>
              <a:prstGeom prst="curvedConnector3">
                <a:avLst>
                  <a:gd name="adj1" fmla="val -133498"/>
                </a:avLst>
              </a:prstGeom>
              <a:noFill/>
              <a:ln w="19050" cap="flat" cmpd="sng">
                <a:solidFill>
                  <a:schemeClr val="dk2"/>
                </a:solidFill>
                <a:prstDash val="solid"/>
                <a:round/>
                <a:headEnd type="none" w="med" len="med"/>
                <a:tailEnd type="triangle" w="med" len="med"/>
              </a:ln>
            </p:spPr>
          </p:cxnSp>
        </p:gr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2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Wax page generation</a:t>
            </a:r>
            <a:endParaRPr/>
          </a:p>
        </p:txBody>
      </p:sp>
      <p:grpSp>
        <p:nvGrpSpPr>
          <p:cNvPr id="3" name="Group 2" descr="A diagram showing the Wax rake task for page generation. The inputs to the task are Jekyll configuration file and the metadata file in the &quot;_data&quot; directory. The outputs of the task are individual item Markdown pages, stored in special directories named for each collection.">
            <a:extLst>
              <a:ext uri="{FF2B5EF4-FFF2-40B4-BE49-F238E27FC236}">
                <a16:creationId xmlns:a16="http://schemas.microsoft.com/office/drawing/2014/main" id="{E5036B63-8876-7543-BCC5-4F76E9635E5C}"/>
              </a:ext>
            </a:extLst>
          </p:cNvPr>
          <p:cNvGrpSpPr/>
          <p:nvPr/>
        </p:nvGrpSpPr>
        <p:grpSpPr>
          <a:xfrm>
            <a:off x="347413" y="945775"/>
            <a:ext cx="8644287" cy="2854625"/>
            <a:chOff x="347413" y="945775"/>
            <a:chExt cx="8644287" cy="2854625"/>
          </a:xfrm>
        </p:grpSpPr>
        <p:sp>
          <p:nvSpPr>
            <p:cNvPr id="181" name="Google Shape;181;p27"/>
            <p:cNvSpPr txBox="1"/>
            <p:nvPr/>
          </p:nvSpPr>
          <p:spPr>
            <a:xfrm>
              <a:off x="4437525" y="945775"/>
              <a:ext cx="1692000" cy="344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Roboto"/>
                  <a:ea typeface="Roboto"/>
                  <a:cs typeface="Roboto"/>
                  <a:sym typeface="Roboto"/>
                </a:rPr>
                <a:t>Wax rake task</a:t>
              </a:r>
              <a:endParaRPr>
                <a:latin typeface="Roboto"/>
                <a:ea typeface="Roboto"/>
                <a:cs typeface="Roboto"/>
                <a:sym typeface="Roboto"/>
              </a:endParaRPr>
            </a:p>
          </p:txBody>
        </p:sp>
        <p:sp>
          <p:nvSpPr>
            <p:cNvPr id="170" name="Google Shape;170;p27"/>
            <p:cNvSpPr txBox="1"/>
            <p:nvPr/>
          </p:nvSpPr>
          <p:spPr>
            <a:xfrm>
              <a:off x="347413" y="2721900"/>
              <a:ext cx="1137600" cy="6942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a:latin typeface="Roboto"/>
                  <a:ea typeface="Roboto"/>
                  <a:cs typeface="Roboto"/>
                  <a:sym typeface="Roboto"/>
                </a:rPr>
                <a:t>Jekyll site source files</a:t>
              </a:r>
              <a:endParaRPr>
                <a:latin typeface="Roboto"/>
                <a:ea typeface="Roboto"/>
                <a:cs typeface="Roboto"/>
                <a:sym typeface="Roboto"/>
              </a:endParaRPr>
            </a:p>
          </p:txBody>
        </p:sp>
        <p:grpSp>
          <p:nvGrpSpPr>
            <p:cNvPr id="2" name="Group 1">
              <a:extLst>
                <a:ext uri="{FF2B5EF4-FFF2-40B4-BE49-F238E27FC236}">
                  <a16:creationId xmlns:a16="http://schemas.microsoft.com/office/drawing/2014/main" id="{5F90B07C-3085-334B-85B8-1E72AFF85DF5}"/>
                </a:ext>
              </a:extLst>
            </p:cNvPr>
            <p:cNvGrpSpPr/>
            <p:nvPr/>
          </p:nvGrpSpPr>
          <p:grpSpPr>
            <a:xfrm>
              <a:off x="1636100" y="1290463"/>
              <a:ext cx="7355600" cy="2509937"/>
              <a:chOff x="1636100" y="1290463"/>
              <a:chExt cx="7355600" cy="2509937"/>
            </a:xfrm>
          </p:grpSpPr>
          <p:sp>
            <p:nvSpPr>
              <p:cNvPr id="171" name="Google Shape;171;p27"/>
              <p:cNvSpPr/>
              <p:nvPr/>
            </p:nvSpPr>
            <p:spPr>
              <a:xfrm>
                <a:off x="3839430" y="1290463"/>
                <a:ext cx="2860000" cy="694125"/>
              </a:xfrm>
              <a:prstGeom prst="flowChartPreparation">
                <a:avLst/>
              </a:prstGeom>
              <a:solidFill>
                <a:srgbClr val="FCE5CD"/>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b="1">
                    <a:latin typeface="Roboto"/>
                    <a:ea typeface="Roboto"/>
                    <a:cs typeface="Roboto"/>
                    <a:sym typeface="Roboto"/>
                  </a:rPr>
                  <a:t>wax:pages</a:t>
                </a:r>
                <a:endParaRPr b="1">
                  <a:latin typeface="Roboto"/>
                  <a:ea typeface="Roboto"/>
                  <a:cs typeface="Roboto"/>
                  <a:sym typeface="Roboto"/>
                </a:endParaRPr>
              </a:p>
            </p:txBody>
          </p:sp>
          <p:sp>
            <p:nvSpPr>
              <p:cNvPr id="172" name="Google Shape;172;p27"/>
              <p:cNvSpPr/>
              <p:nvPr/>
            </p:nvSpPr>
            <p:spPr>
              <a:xfrm>
                <a:off x="3664000" y="2779800"/>
                <a:ext cx="1277100" cy="578400"/>
              </a:xfrm>
              <a:prstGeom prst="rect">
                <a:avLst/>
              </a:prstGeom>
              <a:solidFill>
                <a:srgbClr val="FCE5CD"/>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0" bIns="91425" anchor="t" anchorCtr="0">
                <a:noAutofit/>
              </a:bodyPr>
              <a:lstStyle/>
              <a:p>
                <a:pPr marL="0" lvl="0" indent="0" algn="l" rtl="0">
                  <a:spcBef>
                    <a:spcPts val="0"/>
                  </a:spcBef>
                  <a:spcAft>
                    <a:spcPts val="0"/>
                  </a:spcAft>
                  <a:buNone/>
                </a:pPr>
                <a:r>
                  <a:rPr lang="en" sz="1100">
                    <a:latin typeface="Roboto"/>
                    <a:ea typeface="Roboto"/>
                    <a:cs typeface="Roboto"/>
                    <a:sym typeface="Roboto"/>
                  </a:rPr>
                  <a:t>metadata file</a:t>
                </a:r>
                <a:endParaRPr sz="1100">
                  <a:latin typeface="Roboto"/>
                  <a:ea typeface="Roboto"/>
                  <a:cs typeface="Roboto"/>
                  <a:sym typeface="Roboto"/>
                </a:endParaRPr>
              </a:p>
            </p:txBody>
          </p:sp>
          <p:sp>
            <p:nvSpPr>
              <p:cNvPr id="173" name="Google Shape;173;p27"/>
              <p:cNvSpPr/>
              <p:nvPr/>
            </p:nvSpPr>
            <p:spPr>
              <a:xfrm>
                <a:off x="1716550" y="2779800"/>
                <a:ext cx="1277100" cy="578400"/>
              </a:xfrm>
              <a:prstGeom prst="rect">
                <a:avLst/>
              </a:prstGeom>
              <a:solidFill>
                <a:srgbClr val="FCE5CD"/>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Roboto"/>
                    <a:ea typeface="Roboto"/>
                    <a:cs typeface="Roboto"/>
                    <a:sym typeface="Roboto"/>
                  </a:rPr>
                  <a:t>name of metadata file</a:t>
                </a:r>
                <a:endParaRPr sz="1100">
                  <a:latin typeface="Roboto"/>
                  <a:ea typeface="Roboto"/>
                  <a:cs typeface="Roboto"/>
                  <a:sym typeface="Roboto"/>
                </a:endParaRPr>
              </a:p>
            </p:txBody>
          </p:sp>
          <p:sp>
            <p:nvSpPr>
              <p:cNvPr id="174" name="Google Shape;174;p27"/>
              <p:cNvSpPr/>
              <p:nvPr/>
            </p:nvSpPr>
            <p:spPr>
              <a:xfrm>
                <a:off x="7330325" y="2779800"/>
                <a:ext cx="1277100" cy="1020600"/>
              </a:xfrm>
              <a:prstGeom prst="flowChartMultidocument">
                <a:avLst/>
              </a:prstGeom>
              <a:solidFill>
                <a:srgbClr val="FCE5CD"/>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0" bIns="91425" anchor="t" anchorCtr="0">
                <a:noAutofit/>
              </a:bodyPr>
              <a:lstStyle/>
              <a:p>
                <a:pPr marL="0" lvl="0" indent="0" algn="l" rtl="0">
                  <a:spcBef>
                    <a:spcPts val="0"/>
                  </a:spcBef>
                  <a:spcAft>
                    <a:spcPts val="0"/>
                  </a:spcAft>
                  <a:buNone/>
                </a:pPr>
                <a:r>
                  <a:rPr lang="en" sz="1100">
                    <a:latin typeface="Roboto"/>
                    <a:ea typeface="Roboto"/>
                    <a:cs typeface="Roboto"/>
                    <a:sym typeface="Roboto"/>
                  </a:rPr>
                  <a:t>Markdown pages</a:t>
                </a:r>
                <a:endParaRPr sz="1100">
                  <a:latin typeface="Roboto"/>
                  <a:ea typeface="Roboto"/>
                  <a:cs typeface="Roboto"/>
                  <a:sym typeface="Roboto"/>
                </a:endParaRPr>
              </a:p>
            </p:txBody>
          </p:sp>
          <p:sp>
            <p:nvSpPr>
              <p:cNvPr id="175" name="Google Shape;175;p27"/>
              <p:cNvSpPr txBox="1"/>
              <p:nvPr/>
            </p:nvSpPr>
            <p:spPr>
              <a:xfrm>
                <a:off x="1636100" y="2473513"/>
                <a:ext cx="918900" cy="344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b="1">
                    <a:solidFill>
                      <a:schemeClr val="dk1"/>
                    </a:solidFill>
                    <a:latin typeface="Roboto"/>
                    <a:ea typeface="Roboto"/>
                    <a:cs typeface="Roboto"/>
                    <a:sym typeface="Roboto"/>
                  </a:rPr>
                  <a:t>_config.yml</a:t>
                </a:r>
                <a:endParaRPr sz="1100"/>
              </a:p>
            </p:txBody>
          </p:sp>
          <p:sp>
            <p:nvSpPr>
              <p:cNvPr id="176" name="Google Shape;176;p27"/>
              <p:cNvSpPr txBox="1"/>
              <p:nvPr/>
            </p:nvSpPr>
            <p:spPr>
              <a:xfrm>
                <a:off x="7254100" y="2473525"/>
                <a:ext cx="1737600" cy="44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b="1">
                    <a:solidFill>
                      <a:schemeClr val="dk1"/>
                    </a:solidFill>
                    <a:latin typeface="Roboto"/>
                    <a:ea typeface="Roboto"/>
                    <a:cs typeface="Roboto"/>
                    <a:sym typeface="Roboto"/>
                  </a:rPr>
                  <a:t>_collection directories</a:t>
                </a:r>
                <a:endParaRPr sz="1100"/>
              </a:p>
            </p:txBody>
          </p:sp>
          <p:sp>
            <p:nvSpPr>
              <p:cNvPr id="177" name="Google Shape;177;p27"/>
              <p:cNvSpPr txBox="1"/>
              <p:nvPr/>
            </p:nvSpPr>
            <p:spPr>
              <a:xfrm>
                <a:off x="3583550" y="2473513"/>
                <a:ext cx="1137600" cy="344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b="1">
                    <a:solidFill>
                      <a:schemeClr val="dk1"/>
                    </a:solidFill>
                    <a:latin typeface="Roboto"/>
                    <a:ea typeface="Roboto"/>
                    <a:cs typeface="Roboto"/>
                    <a:sym typeface="Roboto"/>
                  </a:rPr>
                  <a:t>_data directory</a:t>
                </a:r>
                <a:endParaRPr sz="1100"/>
              </a:p>
            </p:txBody>
          </p:sp>
          <p:cxnSp>
            <p:nvCxnSpPr>
              <p:cNvPr id="178" name="Google Shape;178;p27"/>
              <p:cNvCxnSpPr>
                <a:stCxn id="172" idx="1"/>
                <a:endCxn id="171" idx="1"/>
              </p:cNvCxnSpPr>
              <p:nvPr/>
            </p:nvCxnSpPr>
            <p:spPr>
              <a:xfrm rot="10800000" flipH="1">
                <a:off x="3664000" y="1637400"/>
                <a:ext cx="175500" cy="1431600"/>
              </a:xfrm>
              <a:prstGeom prst="curvedConnector3">
                <a:avLst>
                  <a:gd name="adj1" fmla="val -98675"/>
                </a:avLst>
              </a:prstGeom>
              <a:noFill/>
              <a:ln w="19050" cap="flat" cmpd="sng">
                <a:solidFill>
                  <a:schemeClr val="dk2"/>
                </a:solidFill>
                <a:prstDash val="solid"/>
                <a:round/>
                <a:headEnd type="none" w="med" len="med"/>
                <a:tailEnd type="triangle" w="med" len="med"/>
              </a:ln>
            </p:spPr>
          </p:cxnSp>
          <p:cxnSp>
            <p:nvCxnSpPr>
              <p:cNvPr id="179" name="Google Shape;179;p27"/>
              <p:cNvCxnSpPr>
                <a:stCxn id="173" idx="3"/>
                <a:endCxn id="171" idx="1"/>
              </p:cNvCxnSpPr>
              <p:nvPr/>
            </p:nvCxnSpPr>
            <p:spPr>
              <a:xfrm rot="10800000" flipH="1">
                <a:off x="2993650" y="1637400"/>
                <a:ext cx="845700" cy="1431600"/>
              </a:xfrm>
              <a:prstGeom prst="curvedConnector3">
                <a:avLst>
                  <a:gd name="adj1" fmla="val 50005"/>
                </a:avLst>
              </a:prstGeom>
              <a:noFill/>
              <a:ln w="19050" cap="flat" cmpd="sng">
                <a:solidFill>
                  <a:schemeClr val="dk2"/>
                </a:solidFill>
                <a:prstDash val="solid"/>
                <a:round/>
                <a:headEnd type="none" w="med" len="med"/>
                <a:tailEnd type="triangle" w="med" len="med"/>
              </a:ln>
            </p:spPr>
          </p:cxnSp>
          <p:cxnSp>
            <p:nvCxnSpPr>
              <p:cNvPr id="180" name="Google Shape;180;p27"/>
              <p:cNvCxnSpPr>
                <a:stCxn id="171" idx="3"/>
                <a:endCxn id="174" idx="1"/>
              </p:cNvCxnSpPr>
              <p:nvPr/>
            </p:nvCxnSpPr>
            <p:spPr>
              <a:xfrm>
                <a:off x="6699430" y="1637525"/>
                <a:ext cx="630900" cy="1652700"/>
              </a:xfrm>
              <a:prstGeom prst="curvedConnector3">
                <a:avLst>
                  <a:gd name="adj1" fmla="val 56989"/>
                </a:avLst>
              </a:prstGeom>
              <a:noFill/>
              <a:ln w="19050" cap="flat" cmpd="sng">
                <a:solidFill>
                  <a:schemeClr val="dk2"/>
                </a:solidFill>
                <a:prstDash val="solid"/>
                <a:round/>
                <a:headEnd type="none" w="med" len="med"/>
                <a:tailEnd type="triangle" w="med" len="med"/>
              </a:ln>
            </p:spPr>
          </p:cxnSp>
        </p:gr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2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Wax search functionality</a:t>
            </a:r>
            <a:endParaRPr/>
          </a:p>
        </p:txBody>
      </p:sp>
      <p:grpSp>
        <p:nvGrpSpPr>
          <p:cNvPr id="3" name="Group 2" descr="A diagram showing the Wax rake task for search functionality. The inputs to the task are Jekyll configuration file and individual item Markdown pages. The output of the task is an index file in a custom directory named search.">
            <a:extLst>
              <a:ext uri="{FF2B5EF4-FFF2-40B4-BE49-F238E27FC236}">
                <a16:creationId xmlns:a16="http://schemas.microsoft.com/office/drawing/2014/main" id="{642B6614-698E-7948-88EF-CA669D8E57C3}"/>
              </a:ext>
            </a:extLst>
          </p:cNvPr>
          <p:cNvGrpSpPr/>
          <p:nvPr/>
        </p:nvGrpSpPr>
        <p:grpSpPr>
          <a:xfrm>
            <a:off x="347413" y="945775"/>
            <a:ext cx="8641379" cy="2854625"/>
            <a:chOff x="347413" y="945775"/>
            <a:chExt cx="8641379" cy="2854625"/>
          </a:xfrm>
        </p:grpSpPr>
        <p:sp>
          <p:nvSpPr>
            <p:cNvPr id="198" name="Google Shape;198;p28"/>
            <p:cNvSpPr txBox="1"/>
            <p:nvPr/>
          </p:nvSpPr>
          <p:spPr>
            <a:xfrm>
              <a:off x="4437525" y="945775"/>
              <a:ext cx="1692000" cy="344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Roboto"/>
                  <a:ea typeface="Roboto"/>
                  <a:cs typeface="Roboto"/>
                  <a:sym typeface="Roboto"/>
                </a:rPr>
                <a:t>Wax rake task</a:t>
              </a:r>
              <a:endParaRPr>
                <a:latin typeface="Roboto"/>
                <a:ea typeface="Roboto"/>
                <a:cs typeface="Roboto"/>
                <a:sym typeface="Roboto"/>
              </a:endParaRPr>
            </a:p>
          </p:txBody>
        </p:sp>
        <p:sp>
          <p:nvSpPr>
            <p:cNvPr id="187" name="Google Shape;187;p28"/>
            <p:cNvSpPr txBox="1"/>
            <p:nvPr/>
          </p:nvSpPr>
          <p:spPr>
            <a:xfrm>
              <a:off x="347413" y="2721900"/>
              <a:ext cx="1137600" cy="6942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a:latin typeface="Roboto"/>
                  <a:ea typeface="Roboto"/>
                  <a:cs typeface="Roboto"/>
                  <a:sym typeface="Roboto"/>
                </a:rPr>
                <a:t>Jekyll site source files</a:t>
              </a:r>
              <a:endParaRPr>
                <a:latin typeface="Roboto"/>
                <a:ea typeface="Roboto"/>
                <a:cs typeface="Roboto"/>
                <a:sym typeface="Roboto"/>
              </a:endParaRPr>
            </a:p>
          </p:txBody>
        </p:sp>
        <p:grpSp>
          <p:nvGrpSpPr>
            <p:cNvPr id="2" name="Group 1">
              <a:extLst>
                <a:ext uri="{FF2B5EF4-FFF2-40B4-BE49-F238E27FC236}">
                  <a16:creationId xmlns:a16="http://schemas.microsoft.com/office/drawing/2014/main" id="{98D6821E-9B5B-5141-BE2B-D6FB3C39C916}"/>
                </a:ext>
              </a:extLst>
            </p:cNvPr>
            <p:cNvGrpSpPr/>
            <p:nvPr/>
          </p:nvGrpSpPr>
          <p:grpSpPr>
            <a:xfrm>
              <a:off x="1636100" y="1290463"/>
              <a:ext cx="7352692" cy="2509937"/>
              <a:chOff x="1636100" y="1290463"/>
              <a:chExt cx="7352692" cy="2509937"/>
            </a:xfrm>
          </p:grpSpPr>
          <p:sp>
            <p:nvSpPr>
              <p:cNvPr id="188" name="Google Shape;188;p28"/>
              <p:cNvSpPr/>
              <p:nvPr/>
            </p:nvSpPr>
            <p:spPr>
              <a:xfrm>
                <a:off x="3839430" y="1290463"/>
                <a:ext cx="2860000" cy="694125"/>
              </a:xfrm>
              <a:prstGeom prst="flowChartPreparation">
                <a:avLst/>
              </a:prstGeom>
              <a:solidFill>
                <a:srgbClr val="C9DAF8"/>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b="1">
                    <a:latin typeface="Roboto"/>
                    <a:ea typeface="Roboto"/>
                    <a:cs typeface="Roboto"/>
                    <a:sym typeface="Roboto"/>
                  </a:rPr>
                  <a:t>wax:search</a:t>
                </a:r>
                <a:endParaRPr b="1">
                  <a:latin typeface="Roboto"/>
                  <a:ea typeface="Roboto"/>
                  <a:cs typeface="Roboto"/>
                  <a:sym typeface="Roboto"/>
                </a:endParaRPr>
              </a:p>
            </p:txBody>
          </p:sp>
          <p:sp>
            <p:nvSpPr>
              <p:cNvPr id="189" name="Google Shape;189;p28"/>
              <p:cNvSpPr/>
              <p:nvPr/>
            </p:nvSpPr>
            <p:spPr>
              <a:xfrm>
                <a:off x="1716550" y="2779800"/>
                <a:ext cx="1277100" cy="578400"/>
              </a:xfrm>
              <a:prstGeom prst="rect">
                <a:avLst/>
              </a:prstGeom>
              <a:solidFill>
                <a:srgbClr val="C9DAF8"/>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Roboto"/>
                    <a:ea typeface="Roboto"/>
                    <a:cs typeface="Roboto"/>
                    <a:sym typeface="Roboto"/>
                  </a:rPr>
                  <a:t>search properties</a:t>
                </a:r>
                <a:endParaRPr sz="1100">
                  <a:latin typeface="Roboto"/>
                  <a:ea typeface="Roboto"/>
                  <a:cs typeface="Roboto"/>
                  <a:sym typeface="Roboto"/>
                </a:endParaRPr>
              </a:p>
            </p:txBody>
          </p:sp>
          <p:sp>
            <p:nvSpPr>
              <p:cNvPr id="190" name="Google Shape;190;p28"/>
              <p:cNvSpPr/>
              <p:nvPr/>
            </p:nvSpPr>
            <p:spPr>
              <a:xfrm>
                <a:off x="3666744" y="2779800"/>
                <a:ext cx="1277100" cy="1020600"/>
              </a:xfrm>
              <a:prstGeom prst="flowChartMultidocument">
                <a:avLst/>
              </a:prstGeom>
              <a:solidFill>
                <a:srgbClr val="C9DAF8"/>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0" bIns="91425" anchor="t" anchorCtr="0">
                <a:noAutofit/>
              </a:bodyPr>
              <a:lstStyle/>
              <a:p>
                <a:pPr marL="0" lvl="0" indent="0" algn="l" rtl="0">
                  <a:spcBef>
                    <a:spcPts val="0"/>
                  </a:spcBef>
                  <a:spcAft>
                    <a:spcPts val="0"/>
                  </a:spcAft>
                  <a:buNone/>
                </a:pPr>
                <a:r>
                  <a:rPr lang="en" sz="1100">
                    <a:latin typeface="Roboto"/>
                    <a:ea typeface="Roboto"/>
                    <a:cs typeface="Roboto"/>
                    <a:sym typeface="Roboto"/>
                  </a:rPr>
                  <a:t>Markdown pages</a:t>
                </a:r>
                <a:endParaRPr sz="1100">
                  <a:latin typeface="Roboto"/>
                  <a:ea typeface="Roboto"/>
                  <a:cs typeface="Roboto"/>
                  <a:sym typeface="Roboto"/>
                </a:endParaRPr>
              </a:p>
            </p:txBody>
          </p:sp>
          <p:sp>
            <p:nvSpPr>
              <p:cNvPr id="191" name="Google Shape;191;p28"/>
              <p:cNvSpPr txBox="1"/>
              <p:nvPr/>
            </p:nvSpPr>
            <p:spPr>
              <a:xfrm>
                <a:off x="1636100" y="2473513"/>
                <a:ext cx="918900" cy="344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b="1">
                    <a:solidFill>
                      <a:schemeClr val="dk1"/>
                    </a:solidFill>
                    <a:latin typeface="Roboto"/>
                    <a:ea typeface="Roboto"/>
                    <a:cs typeface="Roboto"/>
                    <a:sym typeface="Roboto"/>
                  </a:rPr>
                  <a:t>_config.yml</a:t>
                </a:r>
                <a:endParaRPr sz="1100"/>
              </a:p>
            </p:txBody>
          </p:sp>
          <p:sp>
            <p:nvSpPr>
              <p:cNvPr id="192" name="Google Shape;192;p28"/>
              <p:cNvSpPr txBox="1"/>
              <p:nvPr/>
            </p:nvSpPr>
            <p:spPr>
              <a:xfrm>
                <a:off x="3584448" y="2473525"/>
                <a:ext cx="1737600" cy="44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b="1">
                    <a:solidFill>
                      <a:schemeClr val="dk1"/>
                    </a:solidFill>
                    <a:latin typeface="Roboto"/>
                    <a:ea typeface="Roboto"/>
                    <a:cs typeface="Roboto"/>
                    <a:sym typeface="Roboto"/>
                  </a:rPr>
                  <a:t>_collection directories</a:t>
                </a:r>
                <a:endParaRPr sz="1100"/>
              </a:p>
            </p:txBody>
          </p:sp>
          <p:cxnSp>
            <p:nvCxnSpPr>
              <p:cNvPr id="193" name="Google Shape;193;p28"/>
              <p:cNvCxnSpPr>
                <a:stCxn id="190" idx="1"/>
                <a:endCxn id="188" idx="1"/>
              </p:cNvCxnSpPr>
              <p:nvPr/>
            </p:nvCxnSpPr>
            <p:spPr>
              <a:xfrm rot="10800000" flipH="1">
                <a:off x="3666744" y="1637400"/>
                <a:ext cx="172800" cy="1652700"/>
              </a:xfrm>
              <a:prstGeom prst="curvedConnector3">
                <a:avLst>
                  <a:gd name="adj1" fmla="val -137804"/>
                </a:avLst>
              </a:prstGeom>
              <a:noFill/>
              <a:ln w="19050" cap="flat" cmpd="sng">
                <a:solidFill>
                  <a:schemeClr val="dk2"/>
                </a:solidFill>
                <a:prstDash val="solid"/>
                <a:round/>
                <a:headEnd type="none" w="med" len="med"/>
                <a:tailEnd type="triangle" w="med" len="med"/>
              </a:ln>
            </p:spPr>
          </p:cxnSp>
          <p:cxnSp>
            <p:nvCxnSpPr>
              <p:cNvPr id="194" name="Google Shape;194;p28"/>
              <p:cNvCxnSpPr>
                <a:stCxn id="189" idx="3"/>
                <a:endCxn id="188" idx="1"/>
              </p:cNvCxnSpPr>
              <p:nvPr/>
            </p:nvCxnSpPr>
            <p:spPr>
              <a:xfrm rot="10800000" flipH="1">
                <a:off x="2993650" y="1637400"/>
                <a:ext cx="845700" cy="1431600"/>
              </a:xfrm>
              <a:prstGeom prst="curvedConnector3">
                <a:avLst>
                  <a:gd name="adj1" fmla="val 50005"/>
                </a:avLst>
              </a:prstGeom>
              <a:noFill/>
              <a:ln w="19050" cap="flat" cmpd="sng">
                <a:solidFill>
                  <a:schemeClr val="dk2"/>
                </a:solidFill>
                <a:prstDash val="solid"/>
                <a:round/>
                <a:headEnd type="none" w="med" len="med"/>
                <a:tailEnd type="triangle" w="med" len="med"/>
              </a:ln>
            </p:spPr>
          </p:cxnSp>
          <p:cxnSp>
            <p:nvCxnSpPr>
              <p:cNvPr id="195" name="Google Shape;195;p28"/>
              <p:cNvCxnSpPr>
                <a:stCxn id="188" idx="3"/>
                <a:endCxn id="196" idx="0"/>
              </p:cNvCxnSpPr>
              <p:nvPr/>
            </p:nvCxnSpPr>
            <p:spPr>
              <a:xfrm>
                <a:off x="6699430" y="1637525"/>
                <a:ext cx="634200" cy="1477200"/>
              </a:xfrm>
              <a:prstGeom prst="curvedConnector3">
                <a:avLst>
                  <a:gd name="adj1" fmla="val 49989"/>
                </a:avLst>
              </a:prstGeom>
              <a:noFill/>
              <a:ln w="19050" cap="flat" cmpd="sng">
                <a:solidFill>
                  <a:schemeClr val="dk2"/>
                </a:solidFill>
                <a:prstDash val="solid"/>
                <a:round/>
                <a:headEnd type="none" w="med" len="med"/>
                <a:tailEnd type="triangle" w="med" len="med"/>
              </a:ln>
            </p:spPr>
          </p:cxnSp>
          <p:sp>
            <p:nvSpPr>
              <p:cNvPr id="197" name="Google Shape;197;p28"/>
              <p:cNvSpPr txBox="1"/>
              <p:nvPr/>
            </p:nvSpPr>
            <p:spPr>
              <a:xfrm>
                <a:off x="7251192" y="2473525"/>
                <a:ext cx="1737600" cy="44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b="1">
                    <a:solidFill>
                      <a:schemeClr val="dk1"/>
                    </a:solidFill>
                    <a:latin typeface="Roboto"/>
                    <a:ea typeface="Roboto"/>
                    <a:cs typeface="Roboto"/>
                    <a:sym typeface="Roboto"/>
                  </a:rPr>
                  <a:t>custom directory</a:t>
                </a:r>
                <a:endParaRPr sz="1100"/>
              </a:p>
            </p:txBody>
          </p:sp>
          <p:sp>
            <p:nvSpPr>
              <p:cNvPr id="196" name="Google Shape;196;p28"/>
              <p:cNvSpPr/>
              <p:nvPr/>
            </p:nvSpPr>
            <p:spPr>
              <a:xfrm flipH="1">
                <a:off x="7333488" y="2779800"/>
                <a:ext cx="1019700" cy="578400"/>
              </a:xfrm>
              <a:prstGeom prst="corner">
                <a:avLst>
                  <a:gd name="adj1" fmla="val 84194"/>
                  <a:gd name="adj2" fmla="val 42593"/>
                </a:avLst>
              </a:prstGeom>
              <a:solidFill>
                <a:srgbClr val="C9DAF8"/>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100">
                    <a:latin typeface="Roboto"/>
                    <a:ea typeface="Roboto"/>
                    <a:cs typeface="Roboto"/>
                    <a:sym typeface="Roboto"/>
                  </a:rPr>
                  <a:t>search</a:t>
                </a:r>
                <a:endParaRPr sz="1100">
                  <a:latin typeface="Roboto"/>
                  <a:ea typeface="Roboto"/>
                  <a:cs typeface="Roboto"/>
                  <a:sym typeface="Roboto"/>
                </a:endParaRPr>
              </a:p>
            </p:txBody>
          </p:sp>
        </p:gr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29"/>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Special pages that come with Wax</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p3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“Browse” pages/include</a:t>
            </a:r>
            <a:endParaRPr/>
          </a:p>
        </p:txBody>
      </p:sp>
      <p:sp>
        <p:nvSpPr>
          <p:cNvPr id="209" name="Google Shape;209;p30"/>
          <p:cNvSpPr txBox="1">
            <a:spLocks noGrp="1"/>
          </p:cNvSpPr>
          <p:nvPr>
            <p:ph type="body" idx="1"/>
          </p:nvPr>
        </p:nvSpPr>
        <p:spPr>
          <a:xfrm>
            <a:off x="311700" y="1152475"/>
            <a:ext cx="4753500" cy="3416400"/>
          </a:xfrm>
          <a:prstGeom prst="rect">
            <a:avLst/>
          </a:prstGeom>
        </p:spPr>
        <p:txBody>
          <a:bodyPr spcFirstLastPara="1" wrap="square" lIns="91425" tIns="91425" rIns="91425" bIns="91425" anchor="t" anchorCtr="0">
            <a:noAutofit/>
          </a:bodyPr>
          <a:lstStyle/>
          <a:p>
            <a:pPr marL="457200" lvl="0" indent="-368300" algn="l" rtl="0">
              <a:spcBef>
                <a:spcPts val="0"/>
              </a:spcBef>
              <a:spcAft>
                <a:spcPts val="0"/>
              </a:spcAft>
              <a:buSzPts val="2200"/>
              <a:buChar char="●"/>
            </a:pPr>
            <a:r>
              <a:rPr lang="en" sz="2200"/>
              <a:t>Repository has a page called “</a:t>
            </a:r>
            <a:r>
              <a:rPr lang="en" sz="2200" u="sng">
                <a:solidFill>
                  <a:schemeClr val="hlink"/>
                </a:solidFill>
                <a:hlinkClick r:id="rId3"/>
              </a:rPr>
              <a:t>collection</a:t>
            </a:r>
            <a:r>
              <a:rPr lang="en" sz="2200"/>
              <a:t>”</a:t>
            </a:r>
            <a:endParaRPr sz="2200"/>
          </a:p>
          <a:p>
            <a:pPr marL="457200" lvl="0" indent="-368300" algn="l" rtl="0">
              <a:spcBef>
                <a:spcPts val="1000"/>
              </a:spcBef>
              <a:spcAft>
                <a:spcPts val="0"/>
              </a:spcAft>
              <a:buSzPts val="2200"/>
              <a:buChar char="●"/>
            </a:pPr>
            <a:r>
              <a:rPr lang="en" sz="2200"/>
              <a:t>Collection page uses an include called “</a:t>
            </a:r>
            <a:r>
              <a:rPr lang="en" sz="2200" u="sng">
                <a:solidFill>
                  <a:schemeClr val="hlink"/>
                </a:solidFill>
                <a:hlinkClick r:id="rId4"/>
              </a:rPr>
              <a:t>collection_gallery</a:t>
            </a:r>
            <a:r>
              <a:rPr lang="en" sz="2200"/>
              <a:t>”:</a:t>
            </a:r>
            <a:endParaRPr sz="2200"/>
          </a:p>
          <a:p>
            <a:pPr marL="914400" lvl="1" indent="-336550" algn="l" rtl="0">
              <a:spcBef>
                <a:spcPts val="1000"/>
              </a:spcBef>
              <a:spcAft>
                <a:spcPts val="0"/>
              </a:spcAft>
              <a:buSzPts val="1700"/>
              <a:buChar char="○"/>
            </a:pPr>
            <a:r>
              <a:rPr lang="en" sz="1700"/>
              <a:t>pulls in collection metadata</a:t>
            </a:r>
            <a:endParaRPr sz="1700"/>
          </a:p>
          <a:p>
            <a:pPr marL="914400" lvl="1" indent="-336550" algn="l" rtl="0">
              <a:spcBef>
                <a:spcPts val="0"/>
              </a:spcBef>
              <a:spcAft>
                <a:spcPts val="0"/>
              </a:spcAft>
              <a:buSzPts val="1700"/>
              <a:buChar char="○"/>
            </a:pPr>
            <a:r>
              <a:rPr lang="en" sz="1700"/>
              <a:t>builds an image gallery</a:t>
            </a:r>
            <a:endParaRPr sz="1700"/>
          </a:p>
          <a:p>
            <a:pPr marL="914400" lvl="1" indent="-336550" algn="l" rtl="0">
              <a:spcBef>
                <a:spcPts val="0"/>
              </a:spcBef>
              <a:spcAft>
                <a:spcPts val="0"/>
              </a:spcAft>
              <a:buSzPts val="1700"/>
              <a:buChar char="○"/>
            </a:pPr>
            <a:r>
              <a:rPr lang="en" sz="1700"/>
              <a:t>adds filter buttons at the top</a:t>
            </a:r>
            <a:endParaRPr sz="1700"/>
          </a:p>
        </p:txBody>
      </p:sp>
      <p:pic>
        <p:nvPicPr>
          <p:cNvPr id="210" name="Google Shape;210;p30" descr="The collection browse page of the Wax demonstration project, showing a series of thumbnail images in a grid with filters on top."/>
          <p:cNvPicPr preferRelativeResize="0"/>
          <p:nvPr/>
        </p:nvPicPr>
        <p:blipFill rotWithShape="1">
          <a:blip r:embed="rId5">
            <a:alphaModFix/>
          </a:blip>
          <a:srcRect l="19004" r="19472" b="2505"/>
          <a:stretch/>
        </p:blipFill>
        <p:spPr>
          <a:xfrm>
            <a:off x="5713025" y="1223925"/>
            <a:ext cx="2803349" cy="277657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3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“Item” pages/layout</a:t>
            </a:r>
            <a:endParaRPr/>
          </a:p>
        </p:txBody>
      </p:sp>
      <p:sp>
        <p:nvSpPr>
          <p:cNvPr id="216" name="Google Shape;216;p31"/>
          <p:cNvSpPr txBox="1">
            <a:spLocks noGrp="1"/>
          </p:cNvSpPr>
          <p:nvPr>
            <p:ph type="body" idx="1"/>
          </p:nvPr>
        </p:nvSpPr>
        <p:spPr>
          <a:xfrm>
            <a:off x="311700" y="1152475"/>
            <a:ext cx="4831800" cy="3416400"/>
          </a:xfrm>
          <a:prstGeom prst="rect">
            <a:avLst/>
          </a:prstGeom>
        </p:spPr>
        <p:txBody>
          <a:bodyPr spcFirstLastPara="1" wrap="square" lIns="91425" tIns="91425" rIns="91425" bIns="91425" anchor="t" anchorCtr="0">
            <a:noAutofit/>
          </a:bodyPr>
          <a:lstStyle/>
          <a:p>
            <a:pPr marL="457200" lvl="0" indent="-361950" algn="l" rtl="0">
              <a:spcBef>
                <a:spcPts val="0"/>
              </a:spcBef>
              <a:spcAft>
                <a:spcPts val="0"/>
              </a:spcAft>
              <a:buSzPts val="2100"/>
              <a:buChar char="●"/>
            </a:pPr>
            <a:r>
              <a:rPr lang="en" sz="2100"/>
              <a:t>Wax task creates item pages, including default layout from configuration file</a:t>
            </a:r>
            <a:endParaRPr sz="2100"/>
          </a:p>
          <a:p>
            <a:pPr marL="457200" lvl="0" indent="-361950" algn="l" rtl="0">
              <a:spcBef>
                <a:spcPts val="1000"/>
              </a:spcBef>
              <a:spcAft>
                <a:spcPts val="0"/>
              </a:spcAft>
              <a:buSzPts val="2100"/>
              <a:buChar char="●"/>
            </a:pPr>
            <a:r>
              <a:rPr lang="en" sz="2100"/>
              <a:t>Repository has layout called “</a:t>
            </a:r>
            <a:r>
              <a:rPr lang="en" sz="2100" u="sng">
                <a:solidFill>
                  <a:schemeClr val="hlink"/>
                </a:solidFill>
                <a:hlinkClick r:id="rId3"/>
              </a:rPr>
              <a:t>generic_collection_item</a:t>
            </a:r>
            <a:r>
              <a:rPr lang="en" sz="2100"/>
              <a:t>”</a:t>
            </a:r>
            <a:endParaRPr sz="2100"/>
          </a:p>
          <a:p>
            <a:pPr marL="914400" lvl="1" indent="-336550" algn="l" rtl="0">
              <a:spcBef>
                <a:spcPts val="1000"/>
              </a:spcBef>
              <a:spcAft>
                <a:spcPts val="0"/>
              </a:spcAft>
              <a:buSzPts val="1700"/>
              <a:buChar char="○"/>
            </a:pPr>
            <a:r>
              <a:rPr lang="en" sz="1700"/>
              <a:t>image viewer at the top</a:t>
            </a:r>
            <a:endParaRPr sz="1700"/>
          </a:p>
          <a:p>
            <a:pPr marL="914400" lvl="1" indent="-336550" algn="l" rtl="0">
              <a:spcBef>
                <a:spcPts val="0"/>
              </a:spcBef>
              <a:spcAft>
                <a:spcPts val="0"/>
              </a:spcAft>
              <a:buSzPts val="1700"/>
              <a:buChar char="○"/>
            </a:pPr>
            <a:r>
              <a:rPr lang="en" sz="1700"/>
              <a:t>table of metadata at the bottom</a:t>
            </a:r>
            <a:endParaRPr sz="1700"/>
          </a:p>
        </p:txBody>
      </p:sp>
      <p:pic>
        <p:nvPicPr>
          <p:cNvPr id="217" name="Google Shape;217;p31" descr="An example item detail page from the Wax demonstration project, showing a large image at the top and a few metadata items at the bottom."/>
          <p:cNvPicPr preferRelativeResize="0"/>
          <p:nvPr/>
        </p:nvPicPr>
        <p:blipFill rotWithShape="1">
          <a:blip r:embed="rId4">
            <a:alphaModFix/>
          </a:blip>
          <a:srcRect l="24213" r="25393" b="19439"/>
          <a:stretch/>
        </p:blipFill>
        <p:spPr>
          <a:xfrm>
            <a:off x="5557825" y="1199025"/>
            <a:ext cx="2781299" cy="277907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3" name="Google Shape;223;p3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Easiest Wax Project</a:t>
            </a:r>
            <a:endParaRPr/>
          </a:p>
        </p:txBody>
      </p:sp>
      <p:sp>
        <p:nvSpPr>
          <p:cNvPr id="222" name="Google Shape;222;p32"/>
          <p:cNvSpPr txBox="1">
            <a:spLocks noGrp="1"/>
          </p:cNvSpPr>
          <p:nvPr>
            <p:ph type="body" idx="1"/>
          </p:nvPr>
        </p:nvSpPr>
        <p:spPr>
          <a:xfrm>
            <a:off x="311700" y="1152475"/>
            <a:ext cx="5504100" cy="34158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Char char="●"/>
            </a:pPr>
            <a:r>
              <a:rPr lang="en" sz="1600"/>
              <a:t>Download files from the Wax demo repository</a:t>
            </a:r>
            <a:endParaRPr sz="1600"/>
          </a:p>
          <a:p>
            <a:pPr marL="457200" lvl="0" indent="-330200" algn="l" rtl="0">
              <a:spcBef>
                <a:spcPts val="0"/>
              </a:spcBef>
              <a:spcAft>
                <a:spcPts val="0"/>
              </a:spcAft>
              <a:buSzPts val="1600"/>
              <a:buChar char="●"/>
            </a:pPr>
            <a:r>
              <a:rPr lang="en" sz="1600"/>
              <a:t>Create a .csv and add to _data folder</a:t>
            </a:r>
            <a:endParaRPr sz="1600"/>
          </a:p>
          <a:p>
            <a:pPr marL="457200" lvl="0" indent="-330200" algn="l" rtl="0">
              <a:spcBef>
                <a:spcPts val="0"/>
              </a:spcBef>
              <a:spcAft>
                <a:spcPts val="0"/>
              </a:spcAft>
              <a:buSzPts val="1600"/>
              <a:buChar char="●"/>
            </a:pPr>
            <a:r>
              <a:rPr lang="en" sz="1600"/>
              <a:t>Create raw images and add to _data/collection folder</a:t>
            </a:r>
            <a:endParaRPr sz="1600"/>
          </a:p>
          <a:p>
            <a:pPr marL="457200" lvl="0" indent="-330200" algn="l" rtl="0">
              <a:spcBef>
                <a:spcPts val="0"/>
              </a:spcBef>
              <a:spcAft>
                <a:spcPts val="0"/>
              </a:spcAft>
              <a:buSzPts val="1600"/>
              <a:buChar char="●"/>
            </a:pPr>
            <a:r>
              <a:rPr lang="en" sz="1600"/>
              <a:t>Edit configuration file to add collection info, search info, other site information</a:t>
            </a:r>
            <a:endParaRPr sz="1600"/>
          </a:p>
          <a:p>
            <a:pPr marL="457200" lvl="0" indent="-330200" algn="l" rtl="0">
              <a:spcBef>
                <a:spcPts val="0"/>
              </a:spcBef>
              <a:spcAft>
                <a:spcPts val="0"/>
              </a:spcAft>
              <a:buSzPts val="1600"/>
              <a:buChar char="●"/>
            </a:pPr>
            <a:r>
              <a:rPr lang="en" sz="1600"/>
              <a:t>Run Wax tasks</a:t>
            </a:r>
            <a:endParaRPr sz="1600"/>
          </a:p>
          <a:p>
            <a:pPr marL="457200" lvl="0" indent="-330200" algn="l" rtl="0">
              <a:spcBef>
                <a:spcPts val="0"/>
              </a:spcBef>
              <a:spcAft>
                <a:spcPts val="0"/>
              </a:spcAft>
              <a:buSzPts val="1600"/>
              <a:buChar char="●"/>
            </a:pPr>
            <a:r>
              <a:rPr lang="en" sz="1600"/>
              <a:t>Edit Jekyll pages to update content for current project</a:t>
            </a:r>
            <a:endParaRPr sz="1600"/>
          </a:p>
          <a:p>
            <a:pPr marL="457200" lvl="0" indent="-330200" algn="l" rtl="0">
              <a:spcBef>
                <a:spcPts val="0"/>
              </a:spcBef>
              <a:spcAft>
                <a:spcPts val="0"/>
              </a:spcAft>
              <a:buSzPts val="1600"/>
              <a:buChar char="●"/>
            </a:pPr>
            <a:r>
              <a:rPr lang="en" sz="1600"/>
              <a:t>Create a GitHub repository using files</a:t>
            </a:r>
            <a:endParaRPr sz="1600"/>
          </a:p>
          <a:p>
            <a:pPr marL="457200" lvl="0" indent="-330200" algn="l" rtl="0">
              <a:spcBef>
                <a:spcPts val="0"/>
              </a:spcBef>
              <a:spcAft>
                <a:spcPts val="0"/>
              </a:spcAft>
              <a:buSzPts val="1600"/>
              <a:buChar char="●"/>
            </a:pPr>
            <a:r>
              <a:rPr lang="en" sz="1600"/>
              <a:t>Set up GitHub Pages for hosting</a:t>
            </a:r>
            <a:endParaRPr sz="160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p33"/>
          <p:cNvSpPr txBox="1">
            <a:spLocks noGrp="1"/>
          </p:cNvSpPr>
          <p:nvPr>
            <p:ph type="title"/>
          </p:nvPr>
        </p:nvSpPr>
        <p:spPr>
          <a:xfrm>
            <a:off x="311700" y="445025"/>
            <a:ext cx="3450600" cy="177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300"/>
              <a:t>Sample Project: Teaching Viz </a:t>
            </a:r>
            <a:br>
              <a:rPr lang="en" sz="3300"/>
            </a:br>
            <a:r>
              <a:rPr lang="en" sz="3300"/>
              <a:t>By Example</a:t>
            </a:r>
            <a:endParaRPr sz="3300"/>
          </a:p>
        </p:txBody>
      </p:sp>
      <p:pic>
        <p:nvPicPr>
          <p:cNvPr id="235" name="Google Shape;235;p33" descr="The front page of the Teach Viz by Example repository, showing a welcome message and basic call to action buttons."/>
          <p:cNvPicPr preferRelativeResize="0"/>
          <p:nvPr/>
        </p:nvPicPr>
        <p:blipFill>
          <a:blip r:embed="rId3">
            <a:alphaModFix/>
          </a:blip>
          <a:stretch>
            <a:fillRect/>
          </a:stretch>
        </p:blipFill>
        <p:spPr>
          <a:xfrm>
            <a:off x="3972975" y="1256375"/>
            <a:ext cx="3924926" cy="2453076"/>
          </a:xfrm>
          <a:prstGeom prst="rect">
            <a:avLst/>
          </a:prstGeom>
          <a:noFill/>
          <a:ln>
            <a:noFill/>
          </a:ln>
          <a:effectLst>
            <a:outerShdw blurRad="57150" dist="19050" dir="5400000" algn="bl" rotWithShape="0">
              <a:srgbClr val="000000">
                <a:alpha val="50000"/>
              </a:srgbClr>
            </a:outerShdw>
          </a:effectLst>
        </p:spPr>
      </p:pic>
      <p:sp>
        <p:nvSpPr>
          <p:cNvPr id="234" name="Google Shape;234;p33"/>
          <p:cNvSpPr txBox="1"/>
          <p:nvPr/>
        </p:nvSpPr>
        <p:spPr>
          <a:xfrm>
            <a:off x="3972975" y="3709450"/>
            <a:ext cx="3924900" cy="33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u="sng">
                <a:solidFill>
                  <a:schemeClr val="hlink"/>
                </a:solidFill>
                <a:hlinkClick r:id="rId4"/>
              </a:rPr>
              <a:t>Teach Viz by Example</a:t>
            </a:r>
            <a:r>
              <a:rPr lang="en" sz="1000"/>
              <a:t> </a:t>
            </a:r>
            <a:endParaRPr sz="1000"/>
          </a:p>
        </p:txBody>
      </p:sp>
      <p:sp>
        <p:nvSpPr>
          <p:cNvPr id="232" name="Google Shape;232;p33"/>
          <p:cNvSpPr txBox="1"/>
          <p:nvPr/>
        </p:nvSpPr>
        <p:spPr>
          <a:xfrm>
            <a:off x="311699" y="2474025"/>
            <a:ext cx="2758800" cy="680700"/>
          </a:xfrm>
          <a:prstGeom prst="rect">
            <a:avLst/>
          </a:prstGeom>
          <a:noFill/>
          <a:ln>
            <a:noFill/>
          </a:ln>
        </p:spPr>
        <p:txBody>
          <a:bodyPr spcFirstLastPara="1" wrap="square" lIns="90325" tIns="45150" rIns="90325" bIns="45150" anchor="t" anchorCtr="0">
            <a:noAutofit/>
          </a:bodyPr>
          <a:lstStyle/>
          <a:p>
            <a:pPr marL="0" lvl="0" indent="0" algn="l" rtl="0">
              <a:spcBef>
                <a:spcPts val="0"/>
              </a:spcBef>
              <a:spcAft>
                <a:spcPts val="1600"/>
              </a:spcAft>
              <a:buNone/>
            </a:pPr>
            <a:r>
              <a:rPr lang="en" sz="1000" i="1">
                <a:solidFill>
                  <a:srgbClr val="595959"/>
                </a:solidFill>
              </a:rPr>
              <a:t>This project was made possible in part by </a:t>
            </a:r>
            <a:br>
              <a:rPr lang="en" sz="1000" i="1">
                <a:solidFill>
                  <a:srgbClr val="595959"/>
                </a:solidFill>
              </a:rPr>
            </a:br>
            <a:r>
              <a:rPr lang="en" sz="1000" i="1">
                <a:solidFill>
                  <a:srgbClr val="595959"/>
                </a:solidFill>
              </a:rPr>
              <a:t>the </a:t>
            </a:r>
            <a:r>
              <a:rPr lang="en" sz="1000" i="1" u="sng">
                <a:solidFill>
                  <a:srgbClr val="0097A7"/>
                </a:solidFill>
                <a:hlinkClick r:id="rId5">
                  <a:extLst>
                    <a:ext uri="{A12FA001-AC4F-418D-AE19-62706E023703}">
                      <ahyp:hlinkClr xmlns:ahyp="http://schemas.microsoft.com/office/drawing/2018/hyperlinkcolor" val="tx"/>
                    </a:ext>
                  </a:extLst>
                </a:hlinkClick>
              </a:rPr>
              <a:t>Institute of Museum and Library Services</a:t>
            </a:r>
            <a:r>
              <a:rPr lang="en" sz="1000" i="1">
                <a:solidFill>
                  <a:srgbClr val="595959"/>
                </a:solidFill>
              </a:rPr>
              <a:t>, RE-73-18-0059-18.</a:t>
            </a:r>
            <a:endParaRPr sz="1000" i="1">
              <a:solidFill>
                <a:srgbClr val="595959"/>
              </a:solidFill>
            </a:endParaRPr>
          </a:p>
        </p:txBody>
      </p:sp>
      <p:pic>
        <p:nvPicPr>
          <p:cNvPr id="233" name="Google Shape;233;p33">
            <a:extLst>
              <a:ext uri="{C183D7F6-B498-43B3-948B-1728B52AA6E4}">
                <adec:decorative xmlns:adec="http://schemas.microsoft.com/office/drawing/2017/decorative" val="1"/>
              </a:ext>
            </a:extLst>
          </p:cNvPr>
          <p:cNvPicPr preferRelativeResize="0"/>
          <p:nvPr/>
        </p:nvPicPr>
        <p:blipFill rotWithShape="1">
          <a:blip r:embed="rId6">
            <a:alphaModFix/>
          </a:blip>
          <a:srcRect t="149" b="139"/>
          <a:stretch/>
        </p:blipFill>
        <p:spPr>
          <a:xfrm>
            <a:off x="311699" y="3072756"/>
            <a:ext cx="1755600" cy="788700"/>
          </a:xfrm>
          <a:prstGeom prst="rect">
            <a:avLst/>
          </a:prstGeom>
          <a:noFill/>
          <a:ln w="9525" cap="flat" cmpd="sng">
            <a:solidFill>
              <a:srgbClr val="EEEEEE"/>
            </a:solidFill>
            <a:prstDash val="solid"/>
            <a:round/>
            <a:headEnd type="none" w="sm" len="sm"/>
            <a:tailEnd type="none" w="sm" len="sm"/>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2" name="Title 1">
            <a:extLst>
              <a:ext uri="{FF2B5EF4-FFF2-40B4-BE49-F238E27FC236}">
                <a16:creationId xmlns:a16="http://schemas.microsoft.com/office/drawing/2014/main" id="{BB723FFF-7F50-D44F-88D2-AED13B023F29}"/>
              </a:ext>
            </a:extLst>
          </p:cNvPr>
          <p:cNvSpPr>
            <a:spLocks noGrp="1"/>
          </p:cNvSpPr>
          <p:nvPr>
            <p:ph type="title"/>
          </p:nvPr>
        </p:nvSpPr>
        <p:spPr>
          <a:xfrm>
            <a:off x="179833" y="245958"/>
            <a:ext cx="8520600" cy="572700"/>
          </a:xfrm>
        </p:spPr>
        <p:txBody>
          <a:bodyPr/>
          <a:lstStyle/>
          <a:p>
            <a:r>
              <a:rPr lang="en-US" sz="1800" b="1" dirty="0"/>
              <a:t>Open source digital scholarship tools over time</a:t>
            </a:r>
          </a:p>
        </p:txBody>
      </p:sp>
      <p:pic>
        <p:nvPicPr>
          <p:cNvPr id="61" name="Google Shape;61;p14" descr="A timeline showing the emergence dates of various digital scholarship tools, from Drupal in 2000 to Wax in 2018."/>
          <p:cNvPicPr preferRelativeResize="0"/>
          <p:nvPr/>
        </p:nvPicPr>
        <p:blipFill rotWithShape="1">
          <a:blip r:embed="rId3">
            <a:alphaModFix/>
          </a:blip>
          <a:srcRect t="11597"/>
          <a:stretch/>
        </p:blipFill>
        <p:spPr>
          <a:xfrm>
            <a:off x="169200" y="648585"/>
            <a:ext cx="6947700" cy="3150213"/>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3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Why Wax?</a:t>
            </a:r>
          </a:p>
        </p:txBody>
      </p:sp>
      <p:sp>
        <p:nvSpPr>
          <p:cNvPr id="241" name="Google Shape;241;p34"/>
          <p:cNvSpPr txBox="1">
            <a:spLocks noGrp="1"/>
          </p:cNvSpPr>
          <p:nvPr>
            <p:ph type="body" idx="1"/>
          </p:nvPr>
        </p:nvSpPr>
        <p:spPr>
          <a:xfrm>
            <a:off x="311700" y="1152475"/>
            <a:ext cx="3677700" cy="3416400"/>
          </a:xfrm>
          <a:prstGeom prst="rect">
            <a:avLst/>
          </a:prstGeom>
        </p:spPr>
        <p:txBody>
          <a:bodyPr spcFirstLastPara="1" wrap="square" lIns="91425" tIns="91425" rIns="91425" bIns="91425" anchor="t" anchorCtr="0">
            <a:noAutofit/>
          </a:bodyPr>
          <a:lstStyle/>
          <a:p>
            <a:pPr marL="457200" lvl="0" indent="-355600" algn="l" rtl="0">
              <a:lnSpc>
                <a:spcPct val="100000"/>
              </a:lnSpc>
              <a:spcBef>
                <a:spcPts val="0"/>
              </a:spcBef>
              <a:spcAft>
                <a:spcPts val="0"/>
              </a:spcAft>
              <a:buSzPts val="2000"/>
              <a:buChar char="●"/>
            </a:pPr>
            <a:r>
              <a:rPr lang="en-US" sz="2000"/>
              <a:t>Minimal computing philosophy</a:t>
            </a:r>
          </a:p>
          <a:p>
            <a:pPr marL="457200" lvl="0" indent="-355600" algn="l" rtl="0">
              <a:lnSpc>
                <a:spcPct val="100000"/>
              </a:lnSpc>
              <a:spcBef>
                <a:spcPts val="1000"/>
              </a:spcBef>
              <a:spcAft>
                <a:spcPts val="0"/>
              </a:spcAft>
              <a:buSzPts val="2000"/>
              <a:buChar char="●"/>
            </a:pPr>
            <a:r>
              <a:rPr lang="en-US" sz="2000"/>
              <a:t>Lightweight, easy to update and maintain</a:t>
            </a:r>
          </a:p>
          <a:p>
            <a:pPr marL="457200" lvl="0" indent="-355600" algn="l" rtl="0">
              <a:lnSpc>
                <a:spcPct val="100000"/>
              </a:lnSpc>
              <a:spcBef>
                <a:spcPts val="1000"/>
              </a:spcBef>
              <a:spcAft>
                <a:spcPts val="0"/>
              </a:spcAft>
              <a:buSzPts val="2000"/>
              <a:buChar char="●"/>
            </a:pPr>
            <a:r>
              <a:rPr lang="en-US" sz="2000"/>
              <a:t>Host for free on GitHub</a:t>
            </a:r>
          </a:p>
          <a:p>
            <a:pPr marL="457200" lvl="0" indent="-355600" algn="l" rtl="0">
              <a:lnSpc>
                <a:spcPct val="100000"/>
              </a:lnSpc>
              <a:spcBef>
                <a:spcPts val="1000"/>
              </a:spcBef>
              <a:spcAft>
                <a:spcPts val="1000"/>
              </a:spcAft>
              <a:buSzPts val="2000"/>
              <a:buChar char="●"/>
            </a:pPr>
            <a:r>
              <a:rPr lang="en-US" sz="2000"/>
              <a:t>Open to some programming</a:t>
            </a:r>
          </a:p>
        </p:txBody>
      </p:sp>
      <p:pic>
        <p:nvPicPr>
          <p:cNvPr id="242" name="Google Shape;242;p34" descr="The gallery page for the Teach Viz by Example repository, showing checkbox filters on the left and a thumbnail gallery on the right."/>
          <p:cNvPicPr preferRelativeResize="0"/>
          <p:nvPr/>
        </p:nvPicPr>
        <p:blipFill rotWithShape="1">
          <a:blip r:embed="rId3">
            <a:alphaModFix/>
          </a:blip>
          <a:srcRect l="4632" r="7970"/>
          <a:stretch/>
        </p:blipFill>
        <p:spPr>
          <a:xfrm>
            <a:off x="3933975" y="587200"/>
            <a:ext cx="2770499" cy="1981325"/>
          </a:xfrm>
          <a:prstGeom prst="rect">
            <a:avLst/>
          </a:prstGeom>
          <a:noFill/>
          <a:ln>
            <a:noFill/>
          </a:ln>
          <a:effectLst>
            <a:outerShdw blurRad="57150" dist="19050" dir="5400000" algn="bl" rotWithShape="0">
              <a:srgbClr val="000000">
                <a:alpha val="50000"/>
              </a:srgbClr>
            </a:outerShdw>
          </a:effectLst>
        </p:spPr>
      </p:pic>
      <p:pic>
        <p:nvPicPr>
          <p:cNvPr id="243" name="Google Shape;243;p34" descr="An example of an item detail page from the Teach Viz by Example repository, showing a large visualization at the top and a few metadata items at the bottom."/>
          <p:cNvPicPr preferRelativeResize="0"/>
          <p:nvPr/>
        </p:nvPicPr>
        <p:blipFill rotWithShape="1">
          <a:blip r:embed="rId4">
            <a:alphaModFix/>
          </a:blip>
          <a:srcRect l="5632" r="5942"/>
          <a:stretch/>
        </p:blipFill>
        <p:spPr>
          <a:xfrm>
            <a:off x="5401200" y="1944447"/>
            <a:ext cx="2700626" cy="1908850"/>
          </a:xfrm>
          <a:prstGeom prst="rect">
            <a:avLst/>
          </a:prstGeom>
          <a:noFill/>
          <a:ln>
            <a:noFill/>
          </a:ln>
          <a:effectLst>
            <a:outerShdw blurRad="57150" dist="19050" dir="5400000" algn="bl" rotWithShape="0">
              <a:srgbClr val="000000">
                <a:alpha val="50000"/>
              </a:srgbClr>
            </a:outerShdw>
          </a:effec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3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How we are extending Wax</a:t>
            </a:r>
            <a:endParaRPr/>
          </a:p>
        </p:txBody>
      </p:sp>
      <p:sp>
        <p:nvSpPr>
          <p:cNvPr id="249" name="Google Shape;249;p35"/>
          <p:cNvSpPr txBox="1"/>
          <p:nvPr/>
        </p:nvSpPr>
        <p:spPr>
          <a:xfrm>
            <a:off x="311700" y="1262125"/>
            <a:ext cx="1828800" cy="428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b="1"/>
              <a:t>Lists in</a:t>
            </a:r>
            <a:br>
              <a:rPr lang="en" sz="2000" b="1"/>
            </a:br>
            <a:r>
              <a:rPr lang="en" sz="2000" b="1"/>
              <a:t>fields</a:t>
            </a:r>
            <a:endParaRPr sz="2000" b="1"/>
          </a:p>
        </p:txBody>
      </p:sp>
      <p:pic>
        <p:nvPicPr>
          <p:cNvPr id="253" name="Google Shape;253;p35" descr="An example of a field where the data are represented as lists, rendered as a bulleted list on a website"/>
          <p:cNvPicPr preferRelativeResize="0"/>
          <p:nvPr/>
        </p:nvPicPr>
        <p:blipFill rotWithShape="1">
          <a:blip r:embed="rId3">
            <a:alphaModFix/>
          </a:blip>
          <a:srcRect t="67216" r="61532" b="10581"/>
          <a:stretch/>
        </p:blipFill>
        <p:spPr>
          <a:xfrm>
            <a:off x="363850" y="2491400"/>
            <a:ext cx="1668925" cy="881225"/>
          </a:xfrm>
          <a:prstGeom prst="rect">
            <a:avLst/>
          </a:prstGeom>
          <a:noFill/>
          <a:ln>
            <a:noFill/>
          </a:ln>
        </p:spPr>
      </p:pic>
      <p:sp>
        <p:nvSpPr>
          <p:cNvPr id="250" name="Google Shape;250;p35"/>
          <p:cNvSpPr txBox="1"/>
          <p:nvPr/>
        </p:nvSpPr>
        <p:spPr>
          <a:xfrm>
            <a:off x="2542296" y="1262125"/>
            <a:ext cx="1828800" cy="428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b="1"/>
              <a:t>Multi-facet filters</a:t>
            </a:r>
            <a:endParaRPr sz="2000" b="1"/>
          </a:p>
        </p:txBody>
      </p:sp>
      <p:pic>
        <p:nvPicPr>
          <p:cNvPr id="254" name="Google Shape;254;p35" descr="Checkbox filters for a field called &quot;Visualization Types&quot;"/>
          <p:cNvPicPr preferRelativeResize="0"/>
          <p:nvPr/>
        </p:nvPicPr>
        <p:blipFill rotWithShape="1">
          <a:blip r:embed="rId4">
            <a:alphaModFix/>
          </a:blip>
          <a:srcRect l="6907" t="57171" r="16175"/>
          <a:stretch/>
        </p:blipFill>
        <p:spPr>
          <a:xfrm>
            <a:off x="2617825" y="2188300"/>
            <a:ext cx="1782049" cy="1487425"/>
          </a:xfrm>
          <a:prstGeom prst="rect">
            <a:avLst/>
          </a:prstGeom>
          <a:noFill/>
          <a:ln>
            <a:noFill/>
          </a:ln>
          <a:effectLst>
            <a:outerShdw blurRad="57150" dist="19050" dir="5400000" algn="bl" rotWithShape="0">
              <a:srgbClr val="000000">
                <a:alpha val="50000"/>
              </a:srgbClr>
            </a:outerShdw>
          </a:effectLst>
        </p:spPr>
      </p:pic>
      <p:sp>
        <p:nvSpPr>
          <p:cNvPr id="251" name="Google Shape;251;p35"/>
          <p:cNvSpPr txBox="1"/>
          <p:nvPr/>
        </p:nvSpPr>
        <p:spPr>
          <a:xfrm>
            <a:off x="4772892" y="1262125"/>
            <a:ext cx="1828800" cy="428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b="1"/>
              <a:t>Data dictionary</a:t>
            </a:r>
            <a:endParaRPr sz="2000" b="1"/>
          </a:p>
        </p:txBody>
      </p:sp>
      <p:pic>
        <p:nvPicPr>
          <p:cNvPr id="255" name="Google Shape;255;p35" descr="Part of the YAML file used as a data dictionary, showing field names in red text and field values in green text"/>
          <p:cNvPicPr preferRelativeResize="0"/>
          <p:nvPr/>
        </p:nvPicPr>
        <p:blipFill rotWithShape="1">
          <a:blip r:embed="rId5">
            <a:alphaModFix/>
          </a:blip>
          <a:srcRect l="37136" t="31957" r="18474" b="23668"/>
          <a:stretch/>
        </p:blipFill>
        <p:spPr>
          <a:xfrm>
            <a:off x="4984925" y="2011125"/>
            <a:ext cx="1564625" cy="1841775"/>
          </a:xfrm>
          <a:prstGeom prst="rect">
            <a:avLst/>
          </a:prstGeom>
          <a:noFill/>
          <a:ln>
            <a:noFill/>
          </a:ln>
          <a:effectLst>
            <a:outerShdw blurRad="57150" dist="19050" dir="5400000" algn="bl" rotWithShape="0">
              <a:srgbClr val="000000">
                <a:alpha val="50000"/>
              </a:srgbClr>
            </a:outerShdw>
          </a:effectLst>
        </p:spPr>
      </p:pic>
      <p:sp>
        <p:nvSpPr>
          <p:cNvPr id="252" name="Google Shape;252;p35"/>
          <p:cNvSpPr txBox="1"/>
          <p:nvPr/>
        </p:nvSpPr>
        <p:spPr>
          <a:xfrm>
            <a:off x="7003488" y="1262125"/>
            <a:ext cx="1828800" cy="428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b="1"/>
              <a:t>Linked</a:t>
            </a:r>
            <a:endParaRPr sz="2000" b="1"/>
          </a:p>
          <a:p>
            <a:pPr marL="0" lvl="0" indent="0" algn="ctr" rtl="0">
              <a:spcBef>
                <a:spcPts val="0"/>
              </a:spcBef>
              <a:spcAft>
                <a:spcPts val="0"/>
              </a:spcAft>
              <a:buNone/>
            </a:pPr>
            <a:r>
              <a:rPr lang="en" sz="2000" b="1"/>
              <a:t>items</a:t>
            </a:r>
            <a:endParaRPr sz="2000" b="1"/>
          </a:p>
        </p:txBody>
      </p:sp>
      <p:grpSp>
        <p:nvGrpSpPr>
          <p:cNvPr id="2" name="Group 1" descr="A diagram showing two examples from the repository connected by a double-sided arrow">
            <a:extLst>
              <a:ext uri="{FF2B5EF4-FFF2-40B4-BE49-F238E27FC236}">
                <a16:creationId xmlns:a16="http://schemas.microsoft.com/office/drawing/2014/main" id="{BB38446A-DC7C-014F-B8A4-8F648AE36062}"/>
              </a:ext>
            </a:extLst>
          </p:cNvPr>
          <p:cNvGrpSpPr/>
          <p:nvPr/>
        </p:nvGrpSpPr>
        <p:grpSpPr>
          <a:xfrm>
            <a:off x="7003473" y="2011120"/>
            <a:ext cx="1828864" cy="2019536"/>
            <a:chOff x="7003473" y="2011120"/>
            <a:chExt cx="1828864" cy="2019536"/>
          </a:xfrm>
        </p:grpSpPr>
        <p:grpSp>
          <p:nvGrpSpPr>
            <p:cNvPr id="256" name="Google Shape;256;p35"/>
            <p:cNvGrpSpPr/>
            <p:nvPr/>
          </p:nvGrpSpPr>
          <p:grpSpPr>
            <a:xfrm>
              <a:off x="7003473" y="2011120"/>
              <a:ext cx="1294362" cy="977998"/>
              <a:chOff x="5448075" y="105000"/>
              <a:chExt cx="2861100" cy="2161800"/>
            </a:xfrm>
          </p:grpSpPr>
          <p:sp>
            <p:nvSpPr>
              <p:cNvPr id="257" name="Google Shape;257;p35"/>
              <p:cNvSpPr/>
              <p:nvPr/>
            </p:nvSpPr>
            <p:spPr>
              <a:xfrm>
                <a:off x="5448075" y="105000"/>
                <a:ext cx="2861100" cy="2161800"/>
              </a:xfrm>
              <a:prstGeom prst="roundRect">
                <a:avLst>
                  <a:gd name="adj" fmla="val 16667"/>
                </a:avLst>
              </a:prstGeom>
              <a:solidFill>
                <a:srgbClr val="FFFFF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58" name="Google Shape;258;p35"/>
              <p:cNvPicPr preferRelativeResize="0"/>
              <p:nvPr/>
            </p:nvPicPr>
            <p:blipFill rotWithShape="1">
              <a:blip r:embed="rId6">
                <a:alphaModFix/>
              </a:blip>
              <a:srcRect l="11354" r="11929"/>
              <a:stretch/>
            </p:blipFill>
            <p:spPr>
              <a:xfrm>
                <a:off x="5638675" y="155600"/>
                <a:ext cx="2104450" cy="1619250"/>
              </a:xfrm>
              <a:prstGeom prst="rect">
                <a:avLst/>
              </a:prstGeom>
              <a:noFill/>
              <a:ln>
                <a:noFill/>
              </a:ln>
            </p:spPr>
          </p:pic>
          <p:pic>
            <p:nvPicPr>
              <p:cNvPr id="259" name="Google Shape;259;p35"/>
              <p:cNvPicPr preferRelativeResize="0"/>
              <p:nvPr/>
            </p:nvPicPr>
            <p:blipFill>
              <a:blip r:embed="rId7">
                <a:alphaModFix/>
              </a:blip>
              <a:stretch>
                <a:fillRect/>
              </a:stretch>
            </p:blipFill>
            <p:spPr>
              <a:xfrm>
                <a:off x="5638675" y="1832100"/>
                <a:ext cx="2603450" cy="261072"/>
              </a:xfrm>
              <a:prstGeom prst="rect">
                <a:avLst/>
              </a:prstGeom>
              <a:noFill/>
              <a:ln>
                <a:noFill/>
              </a:ln>
            </p:spPr>
          </p:pic>
        </p:grpSp>
        <p:grpSp>
          <p:nvGrpSpPr>
            <p:cNvPr id="260" name="Google Shape;260;p35"/>
            <p:cNvGrpSpPr/>
            <p:nvPr/>
          </p:nvGrpSpPr>
          <p:grpSpPr>
            <a:xfrm>
              <a:off x="7537975" y="3052658"/>
              <a:ext cx="1294362" cy="977998"/>
              <a:chOff x="6061638" y="2851400"/>
              <a:chExt cx="2861100" cy="2161800"/>
            </a:xfrm>
          </p:grpSpPr>
          <p:sp>
            <p:nvSpPr>
              <p:cNvPr id="261" name="Google Shape;261;p35"/>
              <p:cNvSpPr/>
              <p:nvPr/>
            </p:nvSpPr>
            <p:spPr>
              <a:xfrm>
                <a:off x="6061638" y="2851400"/>
                <a:ext cx="2861100" cy="2161800"/>
              </a:xfrm>
              <a:prstGeom prst="roundRect">
                <a:avLst>
                  <a:gd name="adj" fmla="val 16667"/>
                </a:avLst>
              </a:prstGeom>
              <a:solidFill>
                <a:srgbClr val="FFFFF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62" name="Google Shape;262;p35"/>
              <p:cNvPicPr preferRelativeResize="0"/>
              <p:nvPr/>
            </p:nvPicPr>
            <p:blipFill rotWithShape="1">
              <a:blip r:embed="rId8">
                <a:alphaModFix/>
              </a:blip>
              <a:srcRect l="5795" r="5449"/>
              <a:stretch/>
            </p:blipFill>
            <p:spPr>
              <a:xfrm>
                <a:off x="6274725" y="2904625"/>
                <a:ext cx="2434924" cy="1621526"/>
              </a:xfrm>
              <a:prstGeom prst="rect">
                <a:avLst/>
              </a:prstGeom>
              <a:noFill/>
              <a:ln>
                <a:noFill/>
              </a:ln>
            </p:spPr>
          </p:pic>
          <p:pic>
            <p:nvPicPr>
              <p:cNvPr id="263" name="Google Shape;263;p35"/>
              <p:cNvPicPr preferRelativeResize="0"/>
              <p:nvPr/>
            </p:nvPicPr>
            <p:blipFill>
              <a:blip r:embed="rId9">
                <a:alphaModFix/>
              </a:blip>
              <a:stretch>
                <a:fillRect/>
              </a:stretch>
            </p:blipFill>
            <p:spPr>
              <a:xfrm>
                <a:off x="6274725" y="4647625"/>
                <a:ext cx="829899" cy="229400"/>
              </a:xfrm>
              <a:prstGeom prst="rect">
                <a:avLst/>
              </a:prstGeom>
              <a:noFill/>
              <a:ln>
                <a:noFill/>
              </a:ln>
            </p:spPr>
          </p:pic>
        </p:grpSp>
        <p:sp>
          <p:nvSpPr>
            <p:cNvPr id="264" name="Google Shape;264;p35"/>
            <p:cNvSpPr/>
            <p:nvPr/>
          </p:nvSpPr>
          <p:spPr>
            <a:xfrm rot="3098613">
              <a:off x="7693844" y="2942188"/>
              <a:ext cx="203528" cy="103778"/>
            </a:xfrm>
            <a:prstGeom prst="leftRightArrow">
              <a:avLst>
                <a:gd name="adj1" fmla="val 50000"/>
                <a:gd name="adj2" fmla="val 50000"/>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37"/>
          <p:cNvSpPr txBox="1">
            <a:spLocks noGrp="1"/>
          </p:cNvSpPr>
          <p:nvPr>
            <p:ph type="title"/>
          </p:nvPr>
        </p:nvSpPr>
        <p:spPr>
          <a:xfrm>
            <a:off x="311700" y="3688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Resources for learning more</a:t>
            </a:r>
            <a:endParaRPr/>
          </a:p>
        </p:txBody>
      </p:sp>
      <p:sp>
        <p:nvSpPr>
          <p:cNvPr id="276" name="Google Shape;276;p37"/>
          <p:cNvSpPr txBox="1">
            <a:spLocks noGrp="1"/>
          </p:cNvSpPr>
          <p:nvPr>
            <p:ph type="body" idx="1"/>
          </p:nvPr>
        </p:nvSpPr>
        <p:spPr>
          <a:xfrm>
            <a:off x="389750" y="1000075"/>
            <a:ext cx="2960700" cy="3832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300" b="1"/>
              <a:t>Our grant and project work</a:t>
            </a:r>
            <a:endParaRPr sz="1300" b="1"/>
          </a:p>
          <a:p>
            <a:pPr marL="457200" lvl="0" indent="-311150" algn="l" rtl="0">
              <a:spcBef>
                <a:spcPts val="0"/>
              </a:spcBef>
              <a:spcAft>
                <a:spcPts val="0"/>
              </a:spcAft>
              <a:buSzPts val="1300"/>
              <a:buChar char="●"/>
            </a:pPr>
            <a:r>
              <a:rPr lang="en" sz="1300" u="sng">
                <a:solidFill>
                  <a:schemeClr val="hlink"/>
                </a:solidFill>
                <a:hlinkClick r:id="rId3"/>
              </a:rPr>
              <a:t>Visualizing the Future</a:t>
            </a:r>
            <a:endParaRPr sz="1300"/>
          </a:p>
          <a:p>
            <a:pPr marL="457200" lvl="0" indent="-311150" algn="l" rtl="0">
              <a:spcBef>
                <a:spcPts val="0"/>
              </a:spcBef>
              <a:spcAft>
                <a:spcPts val="0"/>
              </a:spcAft>
              <a:buSzPts val="1300"/>
              <a:buChar char="●"/>
            </a:pPr>
            <a:r>
              <a:rPr lang="en" sz="1300" u="sng">
                <a:solidFill>
                  <a:schemeClr val="hlink"/>
                </a:solidFill>
                <a:hlinkClick r:id="rId4"/>
              </a:rPr>
              <a:t>Examples Repository GitHub</a:t>
            </a:r>
            <a:endParaRPr sz="1300"/>
          </a:p>
          <a:p>
            <a:pPr marL="914400" lvl="1" indent="-311150" algn="l" rtl="0">
              <a:spcBef>
                <a:spcPts val="0"/>
              </a:spcBef>
              <a:spcAft>
                <a:spcPts val="0"/>
              </a:spcAft>
              <a:buSzPts val="1300"/>
              <a:buChar char="○"/>
            </a:pPr>
            <a:r>
              <a:rPr lang="en" sz="1300"/>
              <a:t>Sample </a:t>
            </a:r>
            <a:r>
              <a:rPr lang="en" sz="1300" u="sng">
                <a:solidFill>
                  <a:schemeClr val="hlink"/>
                </a:solidFill>
                <a:hlinkClick r:id="rId5"/>
              </a:rPr>
              <a:t>Google Apps Script</a:t>
            </a:r>
            <a:r>
              <a:rPr lang="en" sz="1300"/>
              <a:t> for list processing</a:t>
            </a:r>
            <a:endParaRPr sz="1300"/>
          </a:p>
          <a:p>
            <a:pPr marL="914400" lvl="1" indent="-311150" algn="l" rtl="0">
              <a:spcBef>
                <a:spcPts val="0"/>
              </a:spcBef>
              <a:spcAft>
                <a:spcPts val="0"/>
              </a:spcAft>
              <a:buSzPts val="1300"/>
              <a:buChar char="○"/>
            </a:pPr>
            <a:r>
              <a:rPr lang="en" sz="1300" u="sng">
                <a:solidFill>
                  <a:schemeClr val="hlink"/>
                </a:solidFill>
                <a:hlinkClick r:id="rId6"/>
              </a:rPr>
              <a:t>Python processing script</a:t>
            </a:r>
            <a:endParaRPr sz="1300"/>
          </a:p>
          <a:p>
            <a:pPr marL="0" lvl="0" indent="0" algn="l" rtl="0">
              <a:spcBef>
                <a:spcPts val="0"/>
              </a:spcBef>
              <a:spcAft>
                <a:spcPts val="0"/>
              </a:spcAft>
              <a:buNone/>
            </a:pPr>
            <a:endParaRPr sz="1300"/>
          </a:p>
          <a:p>
            <a:pPr marL="0" lvl="0" indent="0" algn="l" rtl="0">
              <a:spcBef>
                <a:spcPts val="0"/>
              </a:spcBef>
              <a:spcAft>
                <a:spcPts val="0"/>
              </a:spcAft>
              <a:buNone/>
            </a:pPr>
            <a:r>
              <a:rPr lang="en" sz="1300" b="1"/>
              <a:t>More on Jekyll</a:t>
            </a:r>
            <a:endParaRPr sz="1300" b="1"/>
          </a:p>
          <a:p>
            <a:pPr marL="457200" lvl="0" indent="-311150" algn="l" rtl="0">
              <a:spcBef>
                <a:spcPts val="0"/>
              </a:spcBef>
              <a:spcAft>
                <a:spcPts val="0"/>
              </a:spcAft>
              <a:buSzPts val="1300"/>
              <a:buChar char="●"/>
            </a:pPr>
            <a:r>
              <a:rPr lang="en" sz="1300" u="sng">
                <a:solidFill>
                  <a:schemeClr val="hlink"/>
                </a:solidFill>
                <a:hlinkClick r:id="rId7"/>
              </a:rPr>
              <a:t>Why Use a Static Site Generator?</a:t>
            </a:r>
            <a:r>
              <a:rPr lang="en" sz="1300"/>
              <a:t> </a:t>
            </a:r>
            <a:endParaRPr sz="1300"/>
          </a:p>
          <a:p>
            <a:pPr marL="457200" lvl="0" indent="-311150" algn="l" rtl="0">
              <a:spcBef>
                <a:spcPts val="0"/>
              </a:spcBef>
              <a:spcAft>
                <a:spcPts val="0"/>
              </a:spcAft>
              <a:buSzPts val="1300"/>
              <a:buChar char="●"/>
            </a:pPr>
            <a:r>
              <a:rPr lang="en" sz="1300" u="sng">
                <a:solidFill>
                  <a:schemeClr val="hlink"/>
                </a:solidFill>
                <a:hlinkClick r:id="rId8"/>
              </a:rPr>
              <a:t>Main Jekyll Documentation</a:t>
            </a:r>
            <a:endParaRPr sz="1300"/>
          </a:p>
          <a:p>
            <a:pPr marL="457200" lvl="0" indent="-311150" algn="l" rtl="0">
              <a:spcBef>
                <a:spcPts val="0"/>
              </a:spcBef>
              <a:spcAft>
                <a:spcPts val="0"/>
              </a:spcAft>
              <a:buSzPts val="1300"/>
              <a:buChar char="●"/>
            </a:pPr>
            <a:r>
              <a:rPr lang="en" sz="1300" u="sng">
                <a:solidFill>
                  <a:schemeClr val="hlink"/>
                </a:solidFill>
                <a:hlinkClick r:id="rId9"/>
              </a:rPr>
              <a:t>Liquid Template Language</a:t>
            </a:r>
            <a:r>
              <a:rPr lang="en" sz="1300"/>
              <a:t> </a:t>
            </a:r>
            <a:endParaRPr sz="1300"/>
          </a:p>
          <a:p>
            <a:pPr marL="0" lvl="0" indent="0" algn="l" rtl="0">
              <a:spcBef>
                <a:spcPts val="0"/>
              </a:spcBef>
              <a:spcAft>
                <a:spcPts val="0"/>
              </a:spcAft>
              <a:buNone/>
            </a:pPr>
            <a:endParaRPr sz="1300"/>
          </a:p>
        </p:txBody>
      </p:sp>
      <p:sp>
        <p:nvSpPr>
          <p:cNvPr id="278" name="Google Shape;278;p37"/>
          <p:cNvSpPr txBox="1"/>
          <p:nvPr/>
        </p:nvSpPr>
        <p:spPr>
          <a:xfrm>
            <a:off x="3126450" y="1000075"/>
            <a:ext cx="3742800" cy="3000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300" b="1">
                <a:solidFill>
                  <a:schemeClr val="dk2"/>
                </a:solidFill>
              </a:rPr>
              <a:t>Writing and Maintaining Code</a:t>
            </a:r>
            <a:endParaRPr sz="1300" b="1">
              <a:solidFill>
                <a:schemeClr val="dk2"/>
              </a:solidFill>
            </a:endParaRPr>
          </a:p>
          <a:p>
            <a:pPr marL="457200" lvl="0" indent="-311150" algn="l" rtl="0">
              <a:lnSpc>
                <a:spcPct val="115000"/>
              </a:lnSpc>
              <a:spcBef>
                <a:spcPts val="0"/>
              </a:spcBef>
              <a:spcAft>
                <a:spcPts val="0"/>
              </a:spcAft>
              <a:buClr>
                <a:schemeClr val="dk2"/>
              </a:buClr>
              <a:buSzPts val="1300"/>
              <a:buChar char="●"/>
            </a:pPr>
            <a:r>
              <a:rPr lang="en" sz="1300">
                <a:solidFill>
                  <a:schemeClr val="dk2"/>
                </a:solidFill>
              </a:rPr>
              <a:t>Free code editors: </a:t>
            </a:r>
            <a:r>
              <a:rPr lang="en" sz="1300" u="sng">
                <a:solidFill>
                  <a:schemeClr val="accent5"/>
                </a:solidFill>
                <a:hlinkClick r:id="rId10">
                  <a:extLst>
                    <a:ext uri="{A12FA001-AC4F-418D-AE19-62706E023703}">
                      <ahyp:hlinkClr xmlns:ahyp="http://schemas.microsoft.com/office/drawing/2018/hyperlinkcolor" val="tx"/>
                    </a:ext>
                  </a:extLst>
                </a:hlinkClick>
              </a:rPr>
              <a:t>Atom</a:t>
            </a:r>
            <a:r>
              <a:rPr lang="en" sz="1300">
                <a:solidFill>
                  <a:schemeClr val="dk2"/>
                </a:solidFill>
              </a:rPr>
              <a:t>, </a:t>
            </a:r>
            <a:r>
              <a:rPr lang="en" sz="1300" u="sng">
                <a:solidFill>
                  <a:schemeClr val="accent5"/>
                </a:solidFill>
                <a:hlinkClick r:id="rId11">
                  <a:extLst>
                    <a:ext uri="{A12FA001-AC4F-418D-AE19-62706E023703}">
                      <ahyp:hlinkClr xmlns:ahyp="http://schemas.microsoft.com/office/drawing/2018/hyperlinkcolor" val="tx"/>
                    </a:ext>
                  </a:extLst>
                </a:hlinkClick>
              </a:rPr>
              <a:t>Visual Studio Code</a:t>
            </a:r>
            <a:endParaRPr sz="1300">
              <a:solidFill>
                <a:schemeClr val="dk2"/>
              </a:solidFill>
            </a:endParaRPr>
          </a:p>
          <a:p>
            <a:pPr marL="457200" lvl="0" indent="-311150" algn="l" rtl="0">
              <a:lnSpc>
                <a:spcPct val="115000"/>
              </a:lnSpc>
              <a:spcBef>
                <a:spcPts val="0"/>
              </a:spcBef>
              <a:spcAft>
                <a:spcPts val="0"/>
              </a:spcAft>
              <a:buClr>
                <a:schemeClr val="dk2"/>
              </a:buClr>
              <a:buSzPts val="1300"/>
              <a:buChar char="●"/>
            </a:pPr>
            <a:r>
              <a:rPr lang="en" sz="1300" u="sng">
                <a:solidFill>
                  <a:schemeClr val="accent5"/>
                </a:solidFill>
                <a:hlinkClick r:id="rId12">
                  <a:extLst>
                    <a:ext uri="{A12FA001-AC4F-418D-AE19-62706E023703}">
                      <ahyp:hlinkClr xmlns:ahyp="http://schemas.microsoft.com/office/drawing/2018/hyperlinkcolor" val="tx"/>
                    </a:ext>
                  </a:extLst>
                </a:hlinkClick>
              </a:rPr>
              <a:t>GitHub Desktop</a:t>
            </a:r>
            <a:r>
              <a:rPr lang="en" sz="1300">
                <a:solidFill>
                  <a:schemeClr val="dk2"/>
                </a:solidFill>
              </a:rPr>
              <a:t> to maintain GitHub repository</a:t>
            </a:r>
            <a:endParaRPr sz="1300">
              <a:solidFill>
                <a:schemeClr val="dk2"/>
              </a:solidFill>
            </a:endParaRPr>
          </a:p>
          <a:p>
            <a:pPr marL="457200" lvl="0" indent="-311150" algn="l" rtl="0">
              <a:lnSpc>
                <a:spcPct val="115000"/>
              </a:lnSpc>
              <a:spcBef>
                <a:spcPts val="0"/>
              </a:spcBef>
              <a:spcAft>
                <a:spcPts val="0"/>
              </a:spcAft>
              <a:buClr>
                <a:schemeClr val="dk2"/>
              </a:buClr>
              <a:buSzPts val="1300"/>
              <a:buChar char="●"/>
            </a:pPr>
            <a:r>
              <a:rPr lang="en" sz="1300" u="sng">
                <a:solidFill>
                  <a:schemeClr val="accent5"/>
                </a:solidFill>
                <a:hlinkClick r:id="rId13">
                  <a:extLst>
                    <a:ext uri="{A12FA001-AC4F-418D-AE19-62706E023703}">
                      <ahyp:hlinkClr xmlns:ahyp="http://schemas.microsoft.com/office/drawing/2018/hyperlinkcolor" val="tx"/>
                    </a:ext>
                  </a:extLst>
                </a:hlinkClick>
              </a:rPr>
              <a:t>Creating a GitHub Pages site with Jekyll</a:t>
            </a:r>
            <a:r>
              <a:rPr lang="en" sz="1300">
                <a:solidFill>
                  <a:schemeClr val="dk2"/>
                </a:solidFill>
              </a:rPr>
              <a:t> </a:t>
            </a:r>
            <a:endParaRPr sz="1300">
              <a:solidFill>
                <a:schemeClr val="dk2"/>
              </a:solidFill>
            </a:endParaRPr>
          </a:p>
          <a:p>
            <a:pPr marL="0" lvl="0" indent="0" algn="l" rtl="0">
              <a:lnSpc>
                <a:spcPct val="115000"/>
              </a:lnSpc>
              <a:spcBef>
                <a:spcPts val="0"/>
              </a:spcBef>
              <a:spcAft>
                <a:spcPts val="0"/>
              </a:spcAft>
              <a:buNone/>
            </a:pPr>
            <a:endParaRPr sz="1300">
              <a:solidFill>
                <a:schemeClr val="dk2"/>
              </a:solidFill>
            </a:endParaRPr>
          </a:p>
          <a:p>
            <a:pPr marL="0" lvl="0" indent="0" algn="l" rtl="0">
              <a:lnSpc>
                <a:spcPct val="115000"/>
              </a:lnSpc>
              <a:spcBef>
                <a:spcPts val="0"/>
              </a:spcBef>
              <a:spcAft>
                <a:spcPts val="0"/>
              </a:spcAft>
              <a:buClr>
                <a:schemeClr val="dk1"/>
              </a:buClr>
              <a:buSzPts val="1100"/>
              <a:buFont typeface="Arial"/>
              <a:buNone/>
            </a:pPr>
            <a:r>
              <a:rPr lang="en" sz="1300" b="1">
                <a:solidFill>
                  <a:schemeClr val="dk2"/>
                </a:solidFill>
                <a:latin typeface="Roboto"/>
                <a:ea typeface="Roboto"/>
                <a:cs typeface="Roboto"/>
                <a:sym typeface="Roboto"/>
              </a:rPr>
              <a:t>More on Wax</a:t>
            </a:r>
            <a:endParaRPr sz="1300" b="1">
              <a:solidFill>
                <a:schemeClr val="dk2"/>
              </a:solidFill>
              <a:latin typeface="Roboto"/>
              <a:ea typeface="Roboto"/>
              <a:cs typeface="Roboto"/>
              <a:sym typeface="Roboto"/>
            </a:endParaRPr>
          </a:p>
          <a:p>
            <a:pPr marL="457200" lvl="0" indent="-311150" algn="l" rtl="0">
              <a:lnSpc>
                <a:spcPct val="115000"/>
              </a:lnSpc>
              <a:spcBef>
                <a:spcPts val="0"/>
              </a:spcBef>
              <a:spcAft>
                <a:spcPts val="0"/>
              </a:spcAft>
              <a:buClr>
                <a:schemeClr val="dk2"/>
              </a:buClr>
              <a:buSzPts val="1300"/>
              <a:buFont typeface="Roboto"/>
              <a:buChar char="●"/>
            </a:pPr>
            <a:r>
              <a:rPr lang="en" sz="1300" u="sng">
                <a:solidFill>
                  <a:schemeClr val="accent5"/>
                </a:solidFill>
                <a:latin typeface="Roboto"/>
                <a:ea typeface="Roboto"/>
                <a:cs typeface="Roboto"/>
                <a:sym typeface="Roboto"/>
                <a:hlinkClick r:id="rId14">
                  <a:extLst>
                    <a:ext uri="{A12FA001-AC4F-418D-AE19-62706E023703}">
                      <ahyp:hlinkClr xmlns:ahyp="http://schemas.microsoft.com/office/drawing/2018/hyperlinkcolor" val="tx"/>
                    </a:ext>
                  </a:extLst>
                </a:hlinkClick>
              </a:rPr>
              <a:t>Wax wiki</a:t>
            </a:r>
            <a:r>
              <a:rPr lang="en" sz="1300">
                <a:solidFill>
                  <a:schemeClr val="dk2"/>
                </a:solidFill>
                <a:latin typeface="Roboto"/>
                <a:ea typeface="Roboto"/>
                <a:cs typeface="Roboto"/>
                <a:sym typeface="Roboto"/>
              </a:rPr>
              <a:t> = ample resources to create your own instance</a:t>
            </a:r>
            <a:endParaRPr sz="1300">
              <a:solidFill>
                <a:schemeClr val="dk2"/>
              </a:solidFill>
              <a:latin typeface="Roboto"/>
              <a:ea typeface="Roboto"/>
              <a:cs typeface="Roboto"/>
              <a:sym typeface="Roboto"/>
            </a:endParaRPr>
          </a:p>
          <a:p>
            <a:pPr marL="457200" lvl="0" indent="-311150" algn="l" rtl="0">
              <a:lnSpc>
                <a:spcPct val="115000"/>
              </a:lnSpc>
              <a:spcBef>
                <a:spcPts val="0"/>
              </a:spcBef>
              <a:spcAft>
                <a:spcPts val="0"/>
              </a:spcAft>
              <a:buClr>
                <a:schemeClr val="dk2"/>
              </a:buClr>
              <a:buSzPts val="1300"/>
              <a:buFont typeface="Roboto"/>
              <a:buChar char="●"/>
            </a:pPr>
            <a:r>
              <a:rPr lang="en" sz="1300" u="sng">
                <a:solidFill>
                  <a:schemeClr val="accent5"/>
                </a:solidFill>
                <a:latin typeface="Roboto"/>
                <a:ea typeface="Roboto"/>
                <a:cs typeface="Roboto"/>
                <a:sym typeface="Roboto"/>
                <a:hlinkClick r:id="rId15">
                  <a:extLst>
                    <a:ext uri="{A12FA001-AC4F-418D-AE19-62706E023703}">
                      <ahyp:hlinkClr xmlns:ahyp="http://schemas.microsoft.com/office/drawing/2018/hyperlinkcolor" val="tx"/>
                    </a:ext>
                  </a:extLst>
                </a:hlinkClick>
              </a:rPr>
              <a:t>Minimal computing for image collections: the case of wax</a:t>
            </a:r>
            <a:r>
              <a:rPr lang="en" sz="1300">
                <a:solidFill>
                  <a:schemeClr val="dk2"/>
                </a:solidFill>
                <a:latin typeface="Roboto"/>
                <a:ea typeface="Roboto"/>
                <a:cs typeface="Roboto"/>
                <a:sym typeface="Roboto"/>
              </a:rPr>
              <a:t> by alex gil, marii nyrӧp @ DLF2018 Minimal Computing Panel</a:t>
            </a:r>
            <a:endParaRPr sz="1300">
              <a:solidFill>
                <a:schemeClr val="dk2"/>
              </a:solidFill>
            </a:endParaRPr>
          </a:p>
        </p:txBody>
      </p:sp>
      <p:sp>
        <p:nvSpPr>
          <p:cNvPr id="277" name="Google Shape;277;p37"/>
          <p:cNvSpPr txBox="1"/>
          <p:nvPr/>
        </p:nvSpPr>
        <p:spPr>
          <a:xfrm>
            <a:off x="6712325" y="1512800"/>
            <a:ext cx="2377800" cy="2487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300" b="1">
                <a:solidFill>
                  <a:schemeClr val="dk2"/>
                </a:solidFill>
                <a:latin typeface="Roboto"/>
                <a:ea typeface="Roboto"/>
                <a:cs typeface="Roboto"/>
                <a:sym typeface="Roboto"/>
              </a:rPr>
              <a:t>Advanced but useful</a:t>
            </a:r>
            <a:endParaRPr sz="1300" b="1">
              <a:solidFill>
                <a:schemeClr val="dk2"/>
              </a:solidFill>
              <a:latin typeface="Roboto"/>
              <a:ea typeface="Roboto"/>
              <a:cs typeface="Roboto"/>
              <a:sym typeface="Roboto"/>
            </a:endParaRPr>
          </a:p>
          <a:p>
            <a:pPr marL="457200" lvl="0" indent="-311150" algn="l" rtl="0">
              <a:lnSpc>
                <a:spcPct val="115000"/>
              </a:lnSpc>
              <a:spcBef>
                <a:spcPts val="0"/>
              </a:spcBef>
              <a:spcAft>
                <a:spcPts val="0"/>
              </a:spcAft>
              <a:buClr>
                <a:schemeClr val="dk2"/>
              </a:buClr>
              <a:buSzPts val="1300"/>
              <a:buFont typeface="Roboto"/>
              <a:buChar char="●"/>
            </a:pPr>
            <a:r>
              <a:rPr lang="en" sz="1300" u="sng">
                <a:solidFill>
                  <a:schemeClr val="hlink"/>
                </a:solidFill>
                <a:latin typeface="Roboto"/>
                <a:ea typeface="Roboto"/>
                <a:cs typeface="Roboto"/>
                <a:sym typeface="Roboto"/>
                <a:hlinkClick r:id="rId16"/>
              </a:rPr>
              <a:t>Bootstrap</a:t>
            </a:r>
            <a:r>
              <a:rPr lang="en" sz="1300">
                <a:solidFill>
                  <a:schemeClr val="dk2"/>
                </a:solidFill>
                <a:latin typeface="Roboto"/>
                <a:ea typeface="Roboto"/>
                <a:cs typeface="Roboto"/>
                <a:sym typeface="Roboto"/>
              </a:rPr>
              <a:t> for website layout</a:t>
            </a:r>
            <a:endParaRPr sz="1300">
              <a:solidFill>
                <a:schemeClr val="dk2"/>
              </a:solidFill>
              <a:latin typeface="Roboto"/>
              <a:ea typeface="Roboto"/>
              <a:cs typeface="Roboto"/>
              <a:sym typeface="Roboto"/>
            </a:endParaRPr>
          </a:p>
          <a:p>
            <a:pPr marL="457200" lvl="0" indent="-311150" algn="l" rtl="0">
              <a:lnSpc>
                <a:spcPct val="115000"/>
              </a:lnSpc>
              <a:spcBef>
                <a:spcPts val="0"/>
              </a:spcBef>
              <a:spcAft>
                <a:spcPts val="0"/>
              </a:spcAft>
              <a:buClr>
                <a:schemeClr val="dk2"/>
              </a:buClr>
              <a:buSzPts val="1300"/>
              <a:buFont typeface="Roboto"/>
              <a:buChar char="●"/>
            </a:pPr>
            <a:r>
              <a:rPr lang="en" sz="1300" u="sng">
                <a:solidFill>
                  <a:schemeClr val="hlink"/>
                </a:solidFill>
                <a:latin typeface="Roboto"/>
                <a:ea typeface="Roboto"/>
                <a:cs typeface="Roboto"/>
                <a:sym typeface="Roboto"/>
                <a:hlinkClick r:id="rId17"/>
              </a:rPr>
              <a:t>JQuery</a:t>
            </a:r>
            <a:r>
              <a:rPr lang="en" sz="1300">
                <a:solidFill>
                  <a:schemeClr val="dk2"/>
                </a:solidFill>
                <a:latin typeface="Roboto"/>
                <a:ea typeface="Roboto"/>
                <a:cs typeface="Roboto"/>
                <a:sym typeface="Roboto"/>
              </a:rPr>
              <a:t> for website functionality</a:t>
            </a:r>
            <a:endParaRPr sz="1300">
              <a:solidFill>
                <a:schemeClr val="dk2"/>
              </a:solidFill>
              <a:latin typeface="Roboto"/>
              <a:ea typeface="Roboto"/>
              <a:cs typeface="Roboto"/>
              <a:sym typeface="Roboto"/>
            </a:endParaRPr>
          </a:p>
          <a:p>
            <a:pPr marL="457200" lvl="0" indent="-311150" algn="l" rtl="0">
              <a:lnSpc>
                <a:spcPct val="115000"/>
              </a:lnSpc>
              <a:spcBef>
                <a:spcPts val="0"/>
              </a:spcBef>
              <a:spcAft>
                <a:spcPts val="0"/>
              </a:spcAft>
              <a:buClr>
                <a:schemeClr val="dk2"/>
              </a:buClr>
              <a:buSzPts val="1300"/>
              <a:buFont typeface="Roboto"/>
              <a:buChar char="●"/>
            </a:pPr>
            <a:r>
              <a:rPr lang="en" sz="1300" u="sng">
                <a:solidFill>
                  <a:schemeClr val="hlink"/>
                </a:solidFill>
                <a:latin typeface="Roboto"/>
                <a:ea typeface="Roboto"/>
                <a:cs typeface="Roboto"/>
                <a:sym typeface="Roboto"/>
                <a:hlinkClick r:id="rId18"/>
              </a:rPr>
              <a:t>Ruby</a:t>
            </a:r>
            <a:r>
              <a:rPr lang="en" sz="1300">
                <a:solidFill>
                  <a:schemeClr val="dk2"/>
                </a:solidFill>
                <a:latin typeface="Roboto"/>
                <a:ea typeface="Roboto"/>
                <a:cs typeface="Roboto"/>
                <a:sym typeface="Roboto"/>
              </a:rPr>
              <a:t>, if you want to go really deep</a:t>
            </a:r>
            <a:endParaRPr sz="1300">
              <a:solidFill>
                <a:schemeClr val="dk2"/>
              </a:solidFill>
              <a:latin typeface="Roboto"/>
              <a:ea typeface="Roboto"/>
              <a:cs typeface="Roboto"/>
              <a:sym typeface="Roboto"/>
            </a:endParaRPr>
          </a:p>
          <a:p>
            <a:pPr marL="0" lvl="0" indent="0" algn="l" rtl="0">
              <a:lnSpc>
                <a:spcPct val="115000"/>
              </a:lnSpc>
              <a:spcBef>
                <a:spcPts val="0"/>
              </a:spcBef>
              <a:spcAft>
                <a:spcPts val="0"/>
              </a:spcAft>
              <a:buNone/>
            </a:pPr>
            <a:endParaRPr sz="1300">
              <a:solidFill>
                <a:schemeClr val="dk2"/>
              </a:solidFill>
              <a:latin typeface="Roboto"/>
              <a:ea typeface="Roboto"/>
              <a:cs typeface="Roboto"/>
              <a:sym typeface="Roboto"/>
            </a:endParaRPr>
          </a:p>
          <a:p>
            <a:pPr marL="0" lvl="0" indent="0" algn="l" rtl="0">
              <a:lnSpc>
                <a:spcPct val="115000"/>
              </a:lnSpc>
              <a:spcBef>
                <a:spcPts val="0"/>
              </a:spcBef>
              <a:spcAft>
                <a:spcPts val="0"/>
              </a:spcAft>
              <a:buNone/>
            </a:pPr>
            <a:endParaRPr sz="1300">
              <a:solidFill>
                <a:schemeClr val="dk2"/>
              </a:solidFill>
              <a:latin typeface="Roboto"/>
              <a:ea typeface="Roboto"/>
              <a:cs typeface="Roboto"/>
              <a:sym typeface="Roboto"/>
            </a:endParaRPr>
          </a:p>
          <a:p>
            <a:pPr marL="0" lvl="0" indent="0" algn="l" rtl="0">
              <a:lnSpc>
                <a:spcPct val="115000"/>
              </a:lnSpc>
              <a:spcBef>
                <a:spcPts val="0"/>
              </a:spcBef>
              <a:spcAft>
                <a:spcPts val="0"/>
              </a:spcAft>
              <a:buNone/>
            </a:pPr>
            <a:endParaRPr sz="1300">
              <a:solidFill>
                <a:schemeClr val="dk2"/>
              </a:solidFill>
              <a:latin typeface="Roboto"/>
              <a:ea typeface="Roboto"/>
              <a:cs typeface="Roboto"/>
              <a:sym typeface="Roboto"/>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38"/>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Thank you!</a:t>
            </a:r>
            <a:endParaRPr/>
          </a:p>
        </p:txBody>
      </p:sp>
      <p:sp>
        <p:nvSpPr>
          <p:cNvPr id="284" name="Google Shape;284;p38"/>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Email us at </a:t>
            </a:r>
            <a:r>
              <a:rPr lang="en" u="sng">
                <a:solidFill>
                  <a:schemeClr val="hlink"/>
                </a:solidFill>
                <a:hlinkClick r:id="rId3"/>
              </a:rPr>
              <a:t>visualizingthefuture@umich.edu</a:t>
            </a:r>
            <a:r>
              <a:rPr lang="en"/>
              <a:t>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490250" y="304475"/>
            <a:ext cx="6367800" cy="409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400"/>
              <a:t>“I prefer to approach minimal computing around the question </a:t>
            </a:r>
            <a:r>
              <a:rPr lang="en" sz="2400" b="1"/>
              <a:t>“What do we need?”</a:t>
            </a:r>
            <a:endParaRPr sz="2400" b="1"/>
          </a:p>
          <a:p>
            <a:pPr marL="0" lvl="0" indent="0" algn="l" rtl="0">
              <a:spcBef>
                <a:spcPts val="0"/>
              </a:spcBef>
              <a:spcAft>
                <a:spcPts val="0"/>
              </a:spcAft>
              <a:buNone/>
            </a:pPr>
            <a:r>
              <a:rPr lang="en" sz="2400"/>
              <a:t> </a:t>
            </a:r>
            <a:endParaRPr sz="2400"/>
          </a:p>
          <a:p>
            <a:pPr marL="0" lvl="0" indent="0" algn="l" rtl="0">
              <a:spcBef>
                <a:spcPts val="0"/>
              </a:spcBef>
              <a:spcAft>
                <a:spcPts val="0"/>
              </a:spcAft>
              <a:buNone/>
            </a:pPr>
            <a:r>
              <a:rPr lang="en" sz="2400"/>
              <a:t>...we aim to understand ways of building that could be referred to as </a:t>
            </a:r>
            <a:r>
              <a:rPr lang="en" sz="2400" b="1"/>
              <a:t>architectures of necessity</a:t>
            </a:r>
            <a:r>
              <a:rPr lang="en" sz="2400"/>
              <a:t>…”</a:t>
            </a:r>
            <a:endParaRPr sz="2400"/>
          </a:p>
          <a:p>
            <a:pPr marL="0" lvl="0" indent="0" algn="l" rtl="0">
              <a:spcBef>
                <a:spcPts val="0"/>
              </a:spcBef>
              <a:spcAft>
                <a:spcPts val="0"/>
              </a:spcAft>
              <a:buNone/>
            </a:pPr>
            <a:endParaRPr sz="2400"/>
          </a:p>
          <a:p>
            <a:pPr marL="0" lvl="0" indent="0" algn="l" rtl="0">
              <a:spcBef>
                <a:spcPts val="0"/>
              </a:spcBef>
              <a:spcAft>
                <a:spcPts val="0"/>
              </a:spcAft>
              <a:buNone/>
            </a:pPr>
            <a:r>
              <a:rPr lang="en" sz="1400"/>
              <a:t>“</a:t>
            </a:r>
            <a:r>
              <a:rPr lang="en" sz="1400" u="sng">
                <a:solidFill>
                  <a:schemeClr val="hlink"/>
                </a:solidFill>
                <a:hlinkClick r:id="rId3"/>
              </a:rPr>
              <a:t>The User, the Learner and the Machines We Make</a:t>
            </a:r>
            <a:r>
              <a:rPr lang="en" sz="1400"/>
              <a:t>”</a:t>
            </a:r>
            <a:br>
              <a:rPr lang="en" sz="1400"/>
            </a:br>
            <a:r>
              <a:rPr lang="en" sz="1400"/>
              <a:t>by Alex Gil (2015) via Minicomp</a:t>
            </a:r>
            <a:endParaRPr sz="14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77" name="Google Shape;77;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What is Minicomp?</a:t>
            </a:r>
            <a:endParaRPr/>
          </a:p>
        </p:txBody>
      </p:sp>
      <p:sp>
        <p:nvSpPr>
          <p:cNvPr id="79" name="Google Shape;79;p17"/>
          <p:cNvSpPr txBox="1">
            <a:spLocks noGrp="1"/>
          </p:cNvSpPr>
          <p:nvPr>
            <p:ph type="body" idx="1"/>
          </p:nvPr>
        </p:nvSpPr>
        <p:spPr>
          <a:xfrm>
            <a:off x="311700" y="1152475"/>
            <a:ext cx="6538800" cy="1640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2200"/>
              <a:t>“Minicomp is a collaborative effort in embedding minimal computing principles (e.g. </a:t>
            </a:r>
            <a:r>
              <a:rPr lang="en" sz="2200" u="sng">
                <a:solidFill>
                  <a:schemeClr val="hlink"/>
                </a:solidFill>
                <a:hlinkClick r:id="rId3"/>
              </a:rPr>
              <a:t>Minimal Maintenance</a:t>
            </a:r>
            <a:r>
              <a:rPr lang="en" sz="2200"/>
              <a:t>, </a:t>
            </a:r>
            <a:r>
              <a:rPr lang="en" sz="2200" u="sng">
                <a:solidFill>
                  <a:schemeClr val="hlink"/>
                </a:solidFill>
                <a:hlinkClick r:id="rId4"/>
              </a:rPr>
              <a:t>Minimal Dependencies</a:t>
            </a:r>
            <a:r>
              <a:rPr lang="en" sz="2200"/>
              <a:t>, and </a:t>
            </a:r>
            <a:r>
              <a:rPr lang="en" sz="2200" u="sng">
                <a:solidFill>
                  <a:schemeClr val="hlink"/>
                </a:solidFill>
                <a:hlinkClick r:id="rId5"/>
              </a:rPr>
              <a:t>Minimal Connectivity</a:t>
            </a:r>
            <a:r>
              <a:rPr lang="en" sz="2200"/>
              <a:t>) in digital humanities methods.”</a:t>
            </a:r>
            <a:endParaRPr sz="2200"/>
          </a:p>
        </p:txBody>
      </p:sp>
      <p:sp>
        <p:nvSpPr>
          <p:cNvPr id="78" name="Google Shape;78;p17"/>
          <p:cNvSpPr txBox="1"/>
          <p:nvPr/>
        </p:nvSpPr>
        <p:spPr>
          <a:xfrm>
            <a:off x="311700" y="2792875"/>
            <a:ext cx="4517400" cy="75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u="sng">
                <a:solidFill>
                  <a:schemeClr val="hlink"/>
                </a:solidFill>
                <a:hlinkClick r:id="rId6"/>
              </a:rPr>
              <a:t>Minicomp Wiki</a:t>
            </a:r>
            <a:endParaRPr sz="1800">
              <a:solidFill>
                <a:schemeClr val="dk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8"/>
          <p:cNvSpPr txBox="1">
            <a:spLocks noGrp="1"/>
          </p:cNvSpPr>
          <p:nvPr>
            <p:ph type="title"/>
          </p:nvPr>
        </p:nvSpPr>
        <p:spPr>
          <a:xfrm>
            <a:off x="311700" y="4138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700"/>
              <a:t>Minimal computing values in digital projects</a:t>
            </a:r>
            <a:endParaRPr sz="2700"/>
          </a:p>
        </p:txBody>
      </p:sp>
      <p:sp>
        <p:nvSpPr>
          <p:cNvPr id="85" name="Google Shape;85;p18"/>
          <p:cNvSpPr txBox="1">
            <a:spLocks noGrp="1"/>
          </p:cNvSpPr>
          <p:nvPr>
            <p:ph type="body" idx="1"/>
          </p:nvPr>
        </p:nvSpPr>
        <p:spPr>
          <a:xfrm>
            <a:off x="322700" y="1369025"/>
            <a:ext cx="2637600" cy="155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800" b="1"/>
              <a:t>Minimal:</a:t>
            </a:r>
            <a:endParaRPr sz="1800" b="1"/>
          </a:p>
          <a:p>
            <a:pPr marL="457200" lvl="0" indent="-342900" algn="l" rtl="0">
              <a:spcBef>
                <a:spcPts val="0"/>
              </a:spcBef>
              <a:spcAft>
                <a:spcPts val="0"/>
              </a:spcAft>
              <a:buSzPts val="1800"/>
              <a:buChar char="●"/>
            </a:pPr>
            <a:r>
              <a:rPr lang="en" sz="1800"/>
              <a:t>Maintenance</a:t>
            </a:r>
            <a:endParaRPr sz="1800"/>
          </a:p>
          <a:p>
            <a:pPr marL="457200" lvl="0" indent="-342900" algn="l" rtl="0">
              <a:spcBef>
                <a:spcPts val="0"/>
              </a:spcBef>
              <a:spcAft>
                <a:spcPts val="0"/>
              </a:spcAft>
              <a:buSzPts val="1800"/>
              <a:buChar char="●"/>
            </a:pPr>
            <a:r>
              <a:rPr lang="en" sz="1800"/>
              <a:t>Dependencies</a:t>
            </a:r>
            <a:endParaRPr sz="1800"/>
          </a:p>
          <a:p>
            <a:pPr marL="457200" lvl="0" indent="-342900" algn="l" rtl="0">
              <a:spcBef>
                <a:spcPts val="0"/>
              </a:spcBef>
              <a:spcAft>
                <a:spcPts val="1000"/>
              </a:spcAft>
              <a:buSzPts val="1800"/>
              <a:buChar char="●"/>
            </a:pPr>
            <a:r>
              <a:rPr lang="en" sz="1800"/>
              <a:t>Obsolescence</a:t>
            </a:r>
            <a:endParaRPr/>
          </a:p>
        </p:txBody>
      </p:sp>
      <p:sp>
        <p:nvSpPr>
          <p:cNvPr id="88" name="Google Shape;88;p18"/>
          <p:cNvSpPr txBox="1"/>
          <p:nvPr/>
        </p:nvSpPr>
        <p:spPr>
          <a:xfrm>
            <a:off x="3025575" y="1369025"/>
            <a:ext cx="3000000" cy="1553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800" b="1">
                <a:solidFill>
                  <a:schemeClr val="dk2"/>
                </a:solidFill>
              </a:rPr>
              <a:t>Maximum:</a:t>
            </a:r>
            <a:endParaRPr sz="1800" b="1">
              <a:solidFill>
                <a:schemeClr val="dk2"/>
              </a:solidFill>
            </a:endParaRPr>
          </a:p>
          <a:p>
            <a:pPr marL="457200" lvl="0" indent="-342900" algn="l" rtl="0">
              <a:lnSpc>
                <a:spcPct val="115000"/>
              </a:lnSpc>
              <a:spcBef>
                <a:spcPts val="0"/>
              </a:spcBef>
              <a:spcAft>
                <a:spcPts val="0"/>
              </a:spcAft>
              <a:buClr>
                <a:schemeClr val="dk2"/>
              </a:buClr>
              <a:buSzPts val="1800"/>
              <a:buChar char="●"/>
            </a:pPr>
            <a:r>
              <a:rPr lang="en" sz="1800">
                <a:solidFill>
                  <a:schemeClr val="dk2"/>
                </a:solidFill>
              </a:rPr>
              <a:t>Access</a:t>
            </a:r>
            <a:endParaRPr sz="1800">
              <a:solidFill>
                <a:schemeClr val="dk2"/>
              </a:solidFill>
            </a:endParaRPr>
          </a:p>
          <a:p>
            <a:pPr marL="457200" lvl="0" indent="-342900" algn="l" rtl="0">
              <a:lnSpc>
                <a:spcPct val="115000"/>
              </a:lnSpc>
              <a:spcBef>
                <a:spcPts val="0"/>
              </a:spcBef>
              <a:spcAft>
                <a:spcPts val="0"/>
              </a:spcAft>
              <a:buClr>
                <a:schemeClr val="dk2"/>
              </a:buClr>
              <a:buSzPts val="1800"/>
              <a:buChar char="●"/>
            </a:pPr>
            <a:r>
              <a:rPr lang="en" sz="1800">
                <a:solidFill>
                  <a:schemeClr val="dk2"/>
                </a:solidFill>
              </a:rPr>
              <a:t>Accessibility</a:t>
            </a:r>
            <a:endParaRPr sz="1800">
              <a:solidFill>
                <a:schemeClr val="dk2"/>
              </a:solidFill>
            </a:endParaRPr>
          </a:p>
          <a:p>
            <a:pPr marL="457200" lvl="0" indent="-342900" algn="l" rtl="0">
              <a:lnSpc>
                <a:spcPct val="115000"/>
              </a:lnSpc>
              <a:spcBef>
                <a:spcPts val="0"/>
              </a:spcBef>
              <a:spcAft>
                <a:spcPts val="1000"/>
              </a:spcAft>
              <a:buClr>
                <a:schemeClr val="dk2"/>
              </a:buClr>
              <a:buSzPts val="1800"/>
              <a:buChar char="●"/>
            </a:pPr>
            <a:r>
              <a:rPr lang="en" sz="1800">
                <a:solidFill>
                  <a:schemeClr val="dk2"/>
                </a:solidFill>
              </a:rPr>
              <a:t>Ephemerality</a:t>
            </a:r>
            <a:endParaRPr>
              <a:solidFill>
                <a:schemeClr val="dk2"/>
              </a:solidFill>
            </a:endParaRPr>
          </a:p>
        </p:txBody>
      </p:sp>
      <p:sp>
        <p:nvSpPr>
          <p:cNvPr id="89" name="Google Shape;89;p18"/>
          <p:cNvSpPr txBox="1"/>
          <p:nvPr/>
        </p:nvSpPr>
        <p:spPr>
          <a:xfrm>
            <a:off x="311700" y="3094250"/>
            <a:ext cx="3195900" cy="623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u="sng">
                <a:solidFill>
                  <a:schemeClr val="hlink"/>
                </a:solidFill>
                <a:hlinkClick r:id="rId3"/>
              </a:rPr>
              <a:t>Minimal Definitions (tl;dr version)</a:t>
            </a:r>
            <a:r>
              <a:rPr lang="en">
                <a:solidFill>
                  <a:schemeClr val="dk2"/>
                </a:solidFill>
              </a:rPr>
              <a:t>,</a:t>
            </a:r>
            <a:br>
              <a:rPr lang="en">
                <a:solidFill>
                  <a:schemeClr val="dk2"/>
                </a:solidFill>
              </a:rPr>
            </a:br>
            <a:r>
              <a:rPr lang="en">
                <a:solidFill>
                  <a:schemeClr val="dk2"/>
                </a:solidFill>
              </a:rPr>
              <a:t>Jentery Sayers - 03 Oct 2016</a:t>
            </a:r>
            <a:endParaRPr>
              <a:solidFill>
                <a:schemeClr val="dk2"/>
              </a:solidFill>
            </a:endParaRPr>
          </a:p>
        </p:txBody>
      </p:sp>
      <p:pic>
        <p:nvPicPr>
          <p:cNvPr id="87" name="Google Shape;87;p18" descr="An origami octahedron in shades of blue and purple."/>
          <p:cNvPicPr preferRelativeResize="0"/>
          <p:nvPr/>
        </p:nvPicPr>
        <p:blipFill>
          <a:blip r:embed="rId4">
            <a:alphaModFix/>
          </a:blip>
          <a:stretch>
            <a:fillRect/>
          </a:stretch>
        </p:blipFill>
        <p:spPr>
          <a:xfrm>
            <a:off x="5833088" y="1227825"/>
            <a:ext cx="2420125" cy="2270075"/>
          </a:xfrm>
          <a:prstGeom prst="rect">
            <a:avLst/>
          </a:prstGeom>
          <a:noFill/>
          <a:ln>
            <a:noFill/>
          </a:ln>
        </p:spPr>
      </p:pic>
      <p:sp>
        <p:nvSpPr>
          <p:cNvPr id="86" name="Google Shape;86;p18"/>
          <p:cNvSpPr txBox="1"/>
          <p:nvPr/>
        </p:nvSpPr>
        <p:spPr>
          <a:xfrm>
            <a:off x="5603462" y="3497900"/>
            <a:ext cx="28794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u="sng">
                <a:solidFill>
                  <a:schemeClr val="hlink"/>
                </a:solidFill>
                <a:hlinkClick r:id="rId5"/>
              </a:rPr>
              <a:t>"Origami stellated octahedron"</a:t>
            </a:r>
            <a:r>
              <a:rPr lang="en" sz="1100"/>
              <a:t> by </a:t>
            </a:r>
            <a:r>
              <a:rPr lang="en" sz="1100" u="sng">
                <a:solidFill>
                  <a:schemeClr val="hlink"/>
                </a:solidFill>
                <a:hlinkClick r:id="rId6"/>
              </a:rPr>
              <a:t>endolith</a:t>
            </a:r>
            <a:br>
              <a:rPr lang="en" sz="1100"/>
            </a:br>
            <a:r>
              <a:rPr lang="en" sz="1100"/>
              <a:t>is licensed under </a:t>
            </a:r>
            <a:r>
              <a:rPr lang="en" sz="1100" u="sng">
                <a:solidFill>
                  <a:schemeClr val="hlink"/>
                </a:solidFill>
                <a:hlinkClick r:id="rId7"/>
              </a:rPr>
              <a:t>CC BY-SA 2.0</a:t>
            </a:r>
            <a:endParaRPr sz="8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What is Wax?</a:t>
            </a:r>
            <a:endParaRPr/>
          </a:p>
        </p:txBody>
      </p:sp>
      <p:sp>
        <p:nvSpPr>
          <p:cNvPr id="95" name="Google Shape;95;p19"/>
          <p:cNvSpPr txBox="1">
            <a:spLocks noGrp="1"/>
          </p:cNvSpPr>
          <p:nvPr>
            <p:ph type="body" idx="1"/>
          </p:nvPr>
        </p:nvSpPr>
        <p:spPr>
          <a:xfrm>
            <a:off x="311700" y="1152475"/>
            <a:ext cx="2481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Wax builds on an existing website platform to create minimal digital exhibits.</a:t>
            </a:r>
            <a:endParaRPr/>
          </a:p>
        </p:txBody>
      </p:sp>
      <p:pic>
        <p:nvPicPr>
          <p:cNvPr id="96" name="Google Shape;96;p19" descr="The collection browse page of the Wax demonstration project, showing a series of thumbnail images in a grid with filters on top."/>
          <p:cNvPicPr preferRelativeResize="0"/>
          <p:nvPr/>
        </p:nvPicPr>
        <p:blipFill rotWithShape="1">
          <a:blip r:embed="rId3">
            <a:alphaModFix/>
          </a:blip>
          <a:srcRect b="7876"/>
          <a:stretch/>
        </p:blipFill>
        <p:spPr>
          <a:xfrm>
            <a:off x="2886950" y="1173276"/>
            <a:ext cx="2603941" cy="2796940"/>
          </a:xfrm>
          <a:prstGeom prst="rect">
            <a:avLst/>
          </a:prstGeom>
          <a:noFill/>
          <a:ln>
            <a:noFill/>
          </a:ln>
          <a:effectLst>
            <a:outerShdw blurRad="57150" dist="19050" dir="5400000" algn="bl" rotWithShape="0">
              <a:srgbClr val="000000">
                <a:alpha val="50000"/>
              </a:srgbClr>
            </a:outerShdw>
          </a:effectLst>
        </p:spPr>
      </p:pic>
      <p:pic>
        <p:nvPicPr>
          <p:cNvPr id="97" name="Google Shape;97;p19" descr="An example item detail page from the Wax demonstration project, showing a large image at the top and a few metadata items at the bottom."/>
          <p:cNvPicPr preferRelativeResize="0"/>
          <p:nvPr/>
        </p:nvPicPr>
        <p:blipFill>
          <a:blip r:embed="rId4">
            <a:alphaModFix/>
          </a:blip>
          <a:stretch>
            <a:fillRect/>
          </a:stretch>
        </p:blipFill>
        <p:spPr>
          <a:xfrm>
            <a:off x="6001009" y="1173287"/>
            <a:ext cx="2661141" cy="2796938"/>
          </a:xfrm>
          <a:prstGeom prst="rect">
            <a:avLst/>
          </a:prstGeom>
          <a:noFill/>
          <a:ln>
            <a:noFill/>
          </a:ln>
          <a:effectLst>
            <a:outerShdw blurRad="57150" dist="19050" dir="5400000" algn="bl" rotWithShape="0">
              <a:srgbClr val="000000">
                <a:alpha val="50000"/>
              </a:srgbClr>
            </a:outerShdw>
          </a:effec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21"/>
          <p:cNvSpPr txBox="1">
            <a:spLocks noGrp="1"/>
          </p:cNvSpPr>
          <p:nvPr>
            <p:ph type="title"/>
          </p:nvPr>
        </p:nvSpPr>
        <p:spPr>
          <a:xfrm>
            <a:off x="286225" y="349250"/>
            <a:ext cx="6717600" cy="712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100" b="1" u="sng">
                <a:solidFill>
                  <a:schemeClr val="hlink"/>
                </a:solidFill>
                <a:hlinkClick r:id="rId3"/>
              </a:rPr>
              <a:t>Proposals: Creative Speculations For Philadelphia</a:t>
            </a:r>
            <a:endParaRPr sz="2100" b="1"/>
          </a:p>
        </p:txBody>
      </p:sp>
      <p:sp>
        <p:nvSpPr>
          <p:cNvPr id="111" name="Google Shape;111;p21"/>
          <p:cNvSpPr txBox="1"/>
          <p:nvPr/>
        </p:nvSpPr>
        <p:spPr>
          <a:xfrm>
            <a:off x="286225" y="711775"/>
            <a:ext cx="3187500" cy="466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200">
                <a:latin typeface="Roboto"/>
                <a:ea typeface="Roboto"/>
                <a:cs typeface="Roboto"/>
                <a:sym typeface="Roboto"/>
              </a:rPr>
              <a:t>Monument Lab &amp; Mural Arts Philadelphia </a:t>
            </a:r>
            <a:endParaRPr sz="1200">
              <a:latin typeface="Roboto"/>
              <a:ea typeface="Roboto"/>
              <a:cs typeface="Roboto"/>
              <a:sym typeface="Roboto"/>
            </a:endParaRPr>
          </a:p>
        </p:txBody>
      </p:sp>
      <p:grpSp>
        <p:nvGrpSpPr>
          <p:cNvPr id="113" name="Google Shape;113;p21" descr="The thumbnail gallery for the Proposals project, with a mouse hovering over a single item, changing the thumbnail to a gray square with a title."/>
          <p:cNvGrpSpPr/>
          <p:nvPr/>
        </p:nvGrpSpPr>
        <p:grpSpPr>
          <a:xfrm>
            <a:off x="1073426" y="1388401"/>
            <a:ext cx="4097554" cy="2502286"/>
            <a:chOff x="286225" y="1388600"/>
            <a:chExt cx="5315976" cy="3246350"/>
          </a:xfrm>
        </p:grpSpPr>
        <p:grpSp>
          <p:nvGrpSpPr>
            <p:cNvPr id="114" name="Google Shape;114;p21"/>
            <p:cNvGrpSpPr/>
            <p:nvPr/>
          </p:nvGrpSpPr>
          <p:grpSpPr>
            <a:xfrm>
              <a:off x="286225" y="1388600"/>
              <a:ext cx="5315976" cy="3246350"/>
              <a:chOff x="388025" y="1170675"/>
              <a:chExt cx="5315976" cy="3246350"/>
            </a:xfrm>
          </p:grpSpPr>
          <p:pic>
            <p:nvPicPr>
              <p:cNvPr id="115" name="Google Shape;115;p21"/>
              <p:cNvPicPr preferRelativeResize="0"/>
              <p:nvPr/>
            </p:nvPicPr>
            <p:blipFill rotWithShape="1">
              <a:blip r:embed="rId4">
                <a:alphaModFix/>
              </a:blip>
              <a:srcRect r="40387" b="10936"/>
              <a:stretch/>
            </p:blipFill>
            <p:spPr>
              <a:xfrm>
                <a:off x="388025" y="1170675"/>
                <a:ext cx="5315974" cy="3246350"/>
              </a:xfrm>
              <a:prstGeom prst="rect">
                <a:avLst/>
              </a:prstGeom>
              <a:noFill/>
              <a:ln>
                <a:noFill/>
              </a:ln>
              <a:effectLst>
                <a:outerShdw blurRad="57150" dist="19050" dir="5400000" algn="bl" rotWithShape="0">
                  <a:srgbClr val="000000">
                    <a:alpha val="50000"/>
                  </a:srgbClr>
                </a:outerShdw>
              </a:effectLst>
            </p:spPr>
          </p:pic>
          <p:pic>
            <p:nvPicPr>
              <p:cNvPr id="116" name="Google Shape;116;p21"/>
              <p:cNvPicPr preferRelativeResize="0"/>
              <p:nvPr/>
            </p:nvPicPr>
            <p:blipFill rotWithShape="1">
              <a:blip r:embed="rId4">
                <a:alphaModFix/>
              </a:blip>
              <a:srcRect r="40387" b="10936"/>
              <a:stretch/>
            </p:blipFill>
            <p:spPr>
              <a:xfrm>
                <a:off x="388025" y="1170675"/>
                <a:ext cx="3874002" cy="3246350"/>
              </a:xfrm>
              <a:prstGeom prst="rect">
                <a:avLst/>
              </a:prstGeom>
              <a:noFill/>
              <a:ln>
                <a:noFill/>
              </a:ln>
            </p:spPr>
          </p:pic>
          <p:pic>
            <p:nvPicPr>
              <p:cNvPr id="117" name="Google Shape;117;p21"/>
              <p:cNvPicPr preferRelativeResize="0"/>
              <p:nvPr/>
            </p:nvPicPr>
            <p:blipFill rotWithShape="1">
              <a:blip r:embed="rId4">
                <a:alphaModFix/>
              </a:blip>
              <a:srcRect l="69831" r="7851" b="10936"/>
              <a:stretch/>
            </p:blipFill>
            <p:spPr>
              <a:xfrm>
                <a:off x="4253700" y="1170675"/>
                <a:ext cx="1450301" cy="3246350"/>
              </a:xfrm>
              <a:prstGeom prst="rect">
                <a:avLst/>
              </a:prstGeom>
              <a:noFill/>
              <a:ln>
                <a:noFill/>
              </a:ln>
            </p:spPr>
          </p:pic>
        </p:grpSp>
        <p:pic>
          <p:nvPicPr>
            <p:cNvPr id="118" name="Google Shape;118;p21"/>
            <p:cNvPicPr preferRelativeResize="0"/>
            <p:nvPr/>
          </p:nvPicPr>
          <p:blipFill rotWithShape="1">
            <a:blip r:embed="rId5">
              <a:alphaModFix/>
            </a:blip>
            <a:srcRect r="56265"/>
            <a:stretch/>
          </p:blipFill>
          <p:spPr>
            <a:xfrm>
              <a:off x="3076225" y="2744825"/>
              <a:ext cx="164100" cy="205025"/>
            </a:xfrm>
            <a:prstGeom prst="rect">
              <a:avLst/>
            </a:prstGeom>
            <a:noFill/>
            <a:ln>
              <a:noFill/>
            </a:ln>
          </p:spPr>
        </p:pic>
      </p:grpSp>
      <p:pic>
        <p:nvPicPr>
          <p:cNvPr id="112" name="Google Shape;112;p21" descr="The interactive map interface for the Proposals project, showing clusters of proposals in different parts of the map represented by black circles of different sizes. One circle has a pop-up window showing a drawing of the proposed monument and a few items of metadata."/>
          <p:cNvPicPr preferRelativeResize="0"/>
          <p:nvPr/>
        </p:nvPicPr>
        <p:blipFill rotWithShape="1">
          <a:blip r:embed="rId6">
            <a:alphaModFix/>
          </a:blip>
          <a:srcRect l="34931" t="9337" r="11549" b="9043"/>
          <a:stretch/>
        </p:blipFill>
        <p:spPr>
          <a:xfrm>
            <a:off x="5617450" y="1388600"/>
            <a:ext cx="2453133" cy="2502274"/>
          </a:xfrm>
          <a:prstGeom prst="rect">
            <a:avLst/>
          </a:prstGeom>
          <a:noFill/>
          <a:ln>
            <a:noFill/>
          </a:ln>
          <a:effectLst>
            <a:outerShdw blurRad="57150" dist="19050" dir="5400000" algn="bl" rotWithShape="0">
              <a:srgbClr val="000000">
                <a:alpha val="50000"/>
              </a:srgbClr>
            </a:outerShdw>
          </a:effec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22"/>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How Does Wax Work?</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23"/>
          <p:cNvSpPr txBox="1">
            <a:spLocks noGrp="1"/>
          </p:cNvSpPr>
          <p:nvPr>
            <p:ph type="title"/>
          </p:nvPr>
        </p:nvSpPr>
        <p:spPr>
          <a:xfrm>
            <a:off x="311700" y="445025"/>
            <a:ext cx="85206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First, a note about Jekyll </a:t>
            </a:r>
            <a:endParaRPr/>
          </a:p>
        </p:txBody>
      </p:sp>
      <p:sp>
        <p:nvSpPr>
          <p:cNvPr id="129" name="Google Shape;129;p23"/>
          <p:cNvSpPr txBox="1">
            <a:spLocks noGrp="1"/>
          </p:cNvSpPr>
          <p:nvPr>
            <p:ph type="body" idx="1"/>
          </p:nvPr>
        </p:nvSpPr>
        <p:spPr>
          <a:xfrm>
            <a:off x="311700" y="1152475"/>
            <a:ext cx="4674900" cy="3416400"/>
          </a:xfrm>
          <a:prstGeom prst="rect">
            <a:avLst/>
          </a:prstGeom>
        </p:spPr>
        <p:txBody>
          <a:bodyPr spcFirstLastPara="1" wrap="square" lIns="91425" tIns="91425" rIns="91425" bIns="91425" anchor="t" anchorCtr="0">
            <a:noAutofit/>
          </a:bodyPr>
          <a:lstStyle/>
          <a:p>
            <a:pPr marL="457200" lvl="0" indent="-368300" algn="l" rtl="0">
              <a:spcBef>
                <a:spcPts val="0"/>
              </a:spcBef>
              <a:spcAft>
                <a:spcPts val="0"/>
              </a:spcAft>
              <a:buSzPts val="2200"/>
              <a:buChar char="●"/>
            </a:pPr>
            <a:r>
              <a:rPr lang="en" sz="2200"/>
              <a:t>Compiles plain text files into a full website</a:t>
            </a:r>
            <a:endParaRPr sz="2200"/>
          </a:p>
          <a:p>
            <a:pPr marL="457200" lvl="0" indent="-368300" algn="l" rtl="0">
              <a:spcBef>
                <a:spcPts val="1600"/>
              </a:spcBef>
              <a:spcAft>
                <a:spcPts val="0"/>
              </a:spcAft>
              <a:buSzPts val="2200"/>
              <a:buChar char="●"/>
            </a:pPr>
            <a:r>
              <a:rPr lang="en" sz="2200"/>
              <a:t>Built on Ruby</a:t>
            </a:r>
            <a:endParaRPr sz="2200"/>
          </a:p>
          <a:p>
            <a:pPr marL="457200" lvl="0" indent="-368300" algn="l" rtl="0">
              <a:spcBef>
                <a:spcPts val="1600"/>
              </a:spcBef>
              <a:spcAft>
                <a:spcPts val="1600"/>
              </a:spcAft>
              <a:buSzPts val="2200"/>
              <a:buChar char="●"/>
            </a:pPr>
            <a:r>
              <a:rPr lang="en" sz="2200"/>
              <a:t>Has built-in concepts of pages, posts, and (important for Wax) </a:t>
            </a:r>
            <a:r>
              <a:rPr lang="en" sz="2200" b="1"/>
              <a:t>collections</a:t>
            </a:r>
            <a:endParaRPr sz="2200" b="1"/>
          </a:p>
        </p:txBody>
      </p:sp>
      <p:grpSp>
        <p:nvGrpSpPr>
          <p:cNvPr id="130" name="Google Shape;130;p23">
            <a:extLst>
              <a:ext uri="{C183D7F6-B498-43B3-948B-1728B52AA6E4}">
                <adec:decorative xmlns:adec="http://schemas.microsoft.com/office/drawing/2017/decorative" val="1"/>
              </a:ext>
            </a:extLst>
          </p:cNvPr>
          <p:cNvGrpSpPr/>
          <p:nvPr/>
        </p:nvGrpSpPr>
        <p:grpSpPr>
          <a:xfrm>
            <a:off x="5291325" y="1759350"/>
            <a:ext cx="3216000" cy="1524000"/>
            <a:chOff x="4706475" y="89650"/>
            <a:chExt cx="3216000" cy="1524000"/>
          </a:xfrm>
        </p:grpSpPr>
        <p:sp>
          <p:nvSpPr>
            <p:cNvPr id="131" name="Google Shape;131;p23">
              <a:extLst>
                <a:ext uri="{C183D7F6-B498-43B3-948B-1728B52AA6E4}">
                  <adec:decorative xmlns:adec="http://schemas.microsoft.com/office/drawing/2017/decorative" val="0"/>
                </a:ext>
              </a:extLst>
            </p:cNvPr>
            <p:cNvSpPr/>
            <p:nvPr/>
          </p:nvSpPr>
          <p:spPr>
            <a:xfrm>
              <a:off x="4706475" y="89650"/>
              <a:ext cx="3216000" cy="1524000"/>
            </a:xfrm>
            <a:prstGeom prst="rect">
              <a:avLst/>
            </a:prstGeom>
            <a:solidFill>
              <a:srgbClr val="99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2" name="Google Shape;132;p23"/>
            <p:cNvPicPr preferRelativeResize="0"/>
            <p:nvPr/>
          </p:nvPicPr>
          <p:blipFill>
            <a:blip r:embed="rId3">
              <a:alphaModFix/>
            </a:blip>
            <a:stretch>
              <a:fillRect/>
            </a:stretch>
          </p:blipFill>
          <p:spPr>
            <a:xfrm>
              <a:off x="4841100" y="147000"/>
              <a:ext cx="3000001" cy="1385545"/>
            </a:xfrm>
            <a:prstGeom prst="rect">
              <a:avLst/>
            </a:prstGeom>
            <a:noFill/>
            <a:ln>
              <a:noFill/>
            </a:ln>
          </p:spPr>
        </p:pic>
      </p:gr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43</TotalTime>
  <Words>3404</Words>
  <Application>Microsoft Macintosh PowerPoint</Application>
  <PresentationFormat>On-screen Show (16:9)</PresentationFormat>
  <Paragraphs>210</Paragraphs>
  <Slides>23</Slides>
  <Notes>23</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23</vt:i4>
      </vt:variant>
    </vt:vector>
  </HeadingPairs>
  <TitlesOfParts>
    <vt:vector size="26" baseType="lpstr">
      <vt:lpstr>Arial</vt:lpstr>
      <vt:lpstr>Roboto</vt:lpstr>
      <vt:lpstr>Simple Light</vt:lpstr>
      <vt:lpstr>Using Wax and Jekyll  to build minimal  digital projects</vt:lpstr>
      <vt:lpstr>Open source digital scholarship tools over time</vt:lpstr>
      <vt:lpstr>“I prefer to approach minimal computing around the question “What do we need?”   ...we aim to understand ways of building that could be referred to as architectures of necessity…”  “The User, the Learner and the Machines We Make” by Alex Gil (2015) via Minicomp</vt:lpstr>
      <vt:lpstr>What is Minicomp?</vt:lpstr>
      <vt:lpstr>Minimal computing values in digital projects</vt:lpstr>
      <vt:lpstr>What is Wax?</vt:lpstr>
      <vt:lpstr>Proposals: Creative Speculations For Philadelphia</vt:lpstr>
      <vt:lpstr>How Does Wax Work?</vt:lpstr>
      <vt:lpstr>First, a note about Jekyll </vt:lpstr>
      <vt:lpstr>Wax saw Jekyll as a good  foundation for digital exhibits.</vt:lpstr>
      <vt:lpstr>Wax helps prepare  digital exhibits for Jekyll.</vt:lpstr>
      <vt:lpstr>Wax image processing</vt:lpstr>
      <vt:lpstr>Wax page generation</vt:lpstr>
      <vt:lpstr>Wax search functionality</vt:lpstr>
      <vt:lpstr>Special pages that come with Wax</vt:lpstr>
      <vt:lpstr>“Browse” pages/include</vt:lpstr>
      <vt:lpstr>“Item” pages/layout</vt:lpstr>
      <vt:lpstr>Easiest Wax Project</vt:lpstr>
      <vt:lpstr>Sample Project: Teaching Viz  By Example</vt:lpstr>
      <vt:lpstr>Why Wax?</vt:lpstr>
      <vt:lpstr>How we are extending Wax</vt:lpstr>
      <vt:lpstr>Resources for learning more</vt:lpstr>
      <vt:lpstr>Thank you!</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Using Wax and Jekyll to build minimal digital projects</dc:title>
  <dc:subject/>
  <dc:creator/>
  <cp:keywords/>
  <dc:description/>
  <cp:lastModifiedBy>Angela Zoss, Ph.D.</cp:lastModifiedBy>
  <cp:revision>11</cp:revision>
  <dcterms:modified xsi:type="dcterms:W3CDTF">2020-10-20T17:34:18Z</dcterms:modified>
  <cp:category/>
</cp:coreProperties>
</file>